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77" r:id="rId4"/>
  </p:sldMasterIdLst>
  <p:notesMasterIdLst>
    <p:notesMasterId r:id="rId8"/>
  </p:notesMasterIdLst>
  <p:handoutMasterIdLst>
    <p:handoutMasterId r:id="rId28"/>
  </p:handoutMasterIdLst>
  <p:sldIdLst>
    <p:sldId id="256" r:id="rId5"/>
    <p:sldId id="291" r:id="rId6"/>
    <p:sldId id="315" r:id="rId7"/>
    <p:sldId id="282" r:id="rId9"/>
    <p:sldId id="274" r:id="rId10"/>
    <p:sldId id="320" r:id="rId11"/>
    <p:sldId id="318" r:id="rId12"/>
    <p:sldId id="319" r:id="rId13"/>
    <p:sldId id="281" r:id="rId14"/>
    <p:sldId id="296" r:id="rId15"/>
    <p:sldId id="325" r:id="rId16"/>
    <p:sldId id="326" r:id="rId17"/>
    <p:sldId id="329" r:id="rId18"/>
    <p:sldId id="330" r:id="rId19"/>
    <p:sldId id="323" r:id="rId20"/>
    <p:sldId id="324" r:id="rId21"/>
    <p:sldId id="331" r:id="rId22"/>
    <p:sldId id="299" r:id="rId23"/>
    <p:sldId id="333" r:id="rId24"/>
    <p:sldId id="334" r:id="rId25"/>
    <p:sldId id="302" r:id="rId26"/>
    <p:sldId id="30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A0C9"/>
    <a:srgbClr val="00B0F0"/>
    <a:srgbClr val="2683C6"/>
    <a:srgbClr val="2D82AA"/>
    <a:srgbClr val="FFFF00"/>
    <a:srgbClr val="157E9F"/>
    <a:srgbClr val="E73A1C"/>
    <a:srgbClr val="0D5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52"/>
    </p:cViewPr>
  </p:sorterViewPr>
  <p:notesViewPr>
    <p:cSldViewPr snapToGrid="0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32554-1B9C-4777-9968-E297D0A885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22E4A-EEF8-472F-BB2E-CD7785939A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5B417-E68A-488E-A459-491396F912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385CC-C8C5-49A4-920E-3A454C22C8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在前面的课程中我们已经学习了制作这样简单的注册页面，那么如何将这样的页面设置成漂亮的字体、样式呢？</a:t>
            </a:r>
            <a:endParaRPr lang="zh-CN" altLang="en-US" dirty="0"/>
          </a:p>
          <a:p>
            <a:r>
              <a:rPr lang="zh-CN" altLang="en-US" dirty="0"/>
              <a:t>今天我们来一起学习设置页面字体样式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B6191-5AC5-4F41-A113-2F7AB19C5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ea"/>
              </a:rPr>
              <a:t>通过前面的学习，我们知道网页是由</a:t>
            </a:r>
            <a:r>
              <a:rPr lang="en-US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ea"/>
              </a:rPr>
              <a:t>HTML</a:t>
            </a: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ea"/>
              </a:rPr>
              <a:t>标签组成的。</a:t>
            </a:r>
            <a:endParaRPr lang="en-US" altLang="zh-CN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+mn-ea"/>
            </a:endParaRPr>
          </a:p>
          <a:p>
            <a:endParaRPr lang="en-US" altLang="zh-CN" dirty="0" smtClean="0">
              <a:solidFill>
                <a:schemeClr val="tx1"/>
              </a:solidFill>
              <a:ea typeface="冬青黑体简体中文 W3" panose="020B0300000000000000" pitchFamily="34" charset="-122"/>
              <a:sym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我们</a:t>
            </a:r>
            <a:r>
              <a:rPr lang="zh-CN" altLang="en-US" dirty="0">
                <a:solidFill>
                  <a:schemeClr val="tx1"/>
                </a:solidFill>
              </a:rPr>
              <a:t>把网页比作人。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 smtClean="0">
                <a:sym typeface="+mn-ea"/>
              </a:rPr>
              <a:t>网页是由各种</a:t>
            </a:r>
            <a:r>
              <a:rPr lang="en-US" altLang="zh-CN" dirty="0" smtClean="0">
                <a:sym typeface="+mn-ea"/>
              </a:rPr>
              <a:t>HTML</a:t>
            </a:r>
            <a:r>
              <a:rPr lang="zh-CN" altLang="en-US" dirty="0" smtClean="0">
                <a:sym typeface="+mn-ea"/>
              </a:rPr>
              <a:t>标签组成　相当于　</a:t>
            </a:r>
            <a:r>
              <a:rPr lang="zh-CN" altLang="en-US" dirty="0" smtClean="0">
                <a:solidFill>
                  <a:schemeClr val="tx1"/>
                </a:solidFill>
              </a:rPr>
              <a:t>人</a:t>
            </a:r>
            <a:r>
              <a:rPr lang="zh-CN" altLang="en-US" dirty="0">
                <a:sym typeface="+mn-ea"/>
              </a:rPr>
              <a:t>由头、身体、腿、脚等部位组成</a:t>
            </a:r>
            <a:r>
              <a:rPr lang="zh-CN" altLang="en-US" dirty="0" smtClean="0">
                <a:sym typeface="+mn-ea"/>
              </a:rPr>
              <a:t>，。</a:t>
            </a:r>
            <a:endParaRPr lang="zh-CN" altLang="en-US" dirty="0">
              <a:sym typeface="+mn-ea"/>
            </a:endParaRPr>
          </a:p>
          <a:p>
            <a:pPr algn="l"/>
            <a:r>
              <a:rPr lang="zh-CN" altLang="en-US" dirty="0" smtClean="0">
                <a:sym typeface="+mn-ea"/>
              </a:rPr>
              <a:t>网页中</a:t>
            </a:r>
            <a:r>
              <a:rPr lang="en-US" altLang="zh-CN" dirty="0" smtClean="0">
                <a:sym typeface="+mn-ea"/>
              </a:rPr>
              <a:t>HTML</a:t>
            </a:r>
            <a:r>
              <a:rPr lang="zh-CN" altLang="en-US" dirty="0" smtClean="0">
                <a:sym typeface="+mn-ea"/>
              </a:rPr>
              <a:t>标签上下左右的排列方式　类似　人</a:t>
            </a:r>
            <a:r>
              <a:rPr lang="zh-CN" altLang="en-US" dirty="0">
                <a:sym typeface="+mn-ea"/>
              </a:rPr>
              <a:t>的头、身体、脚等</a:t>
            </a:r>
            <a:r>
              <a:rPr lang="zh-CN" altLang="en-US" dirty="0" smtClean="0">
                <a:sym typeface="+mn-ea"/>
              </a:rPr>
              <a:t>部位的排列顺序，它由ＣＳＳ的布局决定。</a:t>
            </a:r>
            <a:endParaRPr lang="zh-CN" altLang="en-US" dirty="0">
              <a:sym typeface="+mn-ea"/>
            </a:endParaRPr>
          </a:p>
          <a:p>
            <a:pPr algn="l"/>
            <a:r>
              <a:rPr lang="zh-CN" altLang="en-US" dirty="0" smtClean="0">
                <a:sym typeface="+mn-ea"/>
              </a:rPr>
              <a:t>而网页的皮肤＼页面大小相当于人外貌、高矮等，它是由</a:t>
            </a:r>
            <a:r>
              <a:rPr lang="en-US" altLang="zh-CN" dirty="0">
                <a:sym typeface="+mn-ea"/>
              </a:rPr>
              <a:t>CSS</a:t>
            </a:r>
            <a:r>
              <a:rPr lang="zh-CN" altLang="en-US" dirty="0">
                <a:sym typeface="+mn-ea"/>
              </a:rPr>
              <a:t>样式的设置</a:t>
            </a:r>
            <a:r>
              <a:rPr lang="zh-CN" altLang="en-US" dirty="0" smtClean="0">
                <a:sym typeface="+mn-ea"/>
              </a:rPr>
              <a:t>决定的。</a:t>
            </a:r>
            <a:endParaRPr lang="zh-CN" altLang="en-US" dirty="0">
              <a:sym typeface="+mn-ea"/>
            </a:endParaRPr>
          </a:p>
          <a:p>
            <a:pPr algn="l"/>
            <a:endParaRPr lang="zh-CN" altLang="en-US" dirty="0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所以</a:t>
            </a:r>
            <a:r>
              <a:rPr lang="zh-CN" altLang="en-US" dirty="0" smtClean="0">
                <a:sym typeface="+mn-ea"/>
              </a:rPr>
              <a:t>CSS它</a:t>
            </a:r>
            <a:r>
              <a:rPr lang="zh-CN" altLang="en-US" dirty="0">
                <a:sym typeface="+mn-ea"/>
              </a:rPr>
              <a:t>的主要作用是布局和设置样式。</a:t>
            </a:r>
            <a:endParaRPr lang="zh-CN" altLang="en-US" dirty="0">
              <a:sym typeface="+mn-ea"/>
            </a:endParaRPr>
          </a:p>
          <a:p>
            <a:pPr marL="0" marR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ym typeface="+mn-ea"/>
              </a:rPr>
              <a:t>ＣＳＳ它的全称为 “层叠样式表”，简称CSS。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 algn="l"/>
            <a:endParaRPr lang="zh-CN" altLang="en-US" dirty="0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那</a:t>
            </a:r>
            <a:r>
              <a:rPr lang="en-US" altLang="zh-CN" dirty="0">
                <a:sym typeface="+mn-ea"/>
              </a:rPr>
              <a:t>CSS</a:t>
            </a:r>
            <a:r>
              <a:rPr lang="zh-CN" altLang="en-US" dirty="0">
                <a:sym typeface="+mn-ea"/>
              </a:rPr>
              <a:t>如何使用呢？</a:t>
            </a:r>
            <a:endParaRPr lang="zh-CN" altLang="en-US" dirty="0">
              <a:sym typeface="+mn-ea"/>
            </a:endParaRPr>
          </a:p>
          <a:p>
            <a:pPr algn="l"/>
            <a:endParaRPr lang="zh-CN" altLang="en-US" dirty="0"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B6191-5AC5-4F41-A113-2F7AB19C5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ea"/>
              </a:rPr>
              <a:t>通过前面的学习，我们知道网页是由</a:t>
            </a:r>
            <a:r>
              <a:rPr lang="en-US" altLang="zh-CN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ea"/>
              </a:rPr>
              <a:t>HTML</a:t>
            </a:r>
            <a:r>
              <a:rPr lang="zh-CN" altLang="en-US" dirty="0" smtClean="0">
                <a:latin typeface="冬青黑体简体中文 W3" panose="020B0300000000000000" pitchFamily="34" charset="-122"/>
                <a:ea typeface="冬青黑体简体中文 W3" panose="020B0300000000000000" pitchFamily="34" charset="-122"/>
                <a:sym typeface="+mn-ea"/>
              </a:rPr>
              <a:t>标签组成的。</a:t>
            </a:r>
            <a:endParaRPr lang="en-US" altLang="zh-CN" dirty="0" smtClean="0">
              <a:latin typeface="冬青黑体简体中文 W3" panose="020B0300000000000000" pitchFamily="34" charset="-122"/>
              <a:ea typeface="冬青黑体简体中文 W3" panose="020B0300000000000000" pitchFamily="34" charset="-122"/>
              <a:sym typeface="+mn-ea"/>
            </a:endParaRPr>
          </a:p>
          <a:p>
            <a:endParaRPr lang="en-US" altLang="zh-CN" dirty="0" smtClean="0">
              <a:solidFill>
                <a:schemeClr val="tx1"/>
              </a:solidFill>
              <a:ea typeface="冬青黑体简体中文 W3" panose="020B0300000000000000" pitchFamily="34" charset="-122"/>
              <a:sym typeface="+mn-ea"/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我们</a:t>
            </a:r>
            <a:r>
              <a:rPr lang="zh-CN" altLang="en-US" dirty="0">
                <a:solidFill>
                  <a:schemeClr val="tx1"/>
                </a:solidFill>
              </a:rPr>
              <a:t>把网页比作人。</a:t>
            </a:r>
            <a:endParaRPr lang="zh-CN" altLang="en-US" dirty="0">
              <a:solidFill>
                <a:schemeClr val="tx1"/>
              </a:solidFill>
            </a:endParaRPr>
          </a:p>
          <a:p>
            <a:pPr algn="l"/>
            <a:r>
              <a:rPr lang="zh-CN" altLang="en-US" dirty="0" smtClean="0">
                <a:sym typeface="+mn-ea"/>
              </a:rPr>
              <a:t>网页是由各种</a:t>
            </a:r>
            <a:r>
              <a:rPr lang="en-US" altLang="zh-CN" dirty="0" smtClean="0">
                <a:sym typeface="+mn-ea"/>
              </a:rPr>
              <a:t>HTML</a:t>
            </a:r>
            <a:r>
              <a:rPr lang="zh-CN" altLang="en-US" dirty="0" smtClean="0">
                <a:sym typeface="+mn-ea"/>
              </a:rPr>
              <a:t>标签组成　相当于　</a:t>
            </a:r>
            <a:r>
              <a:rPr lang="zh-CN" altLang="en-US" dirty="0" smtClean="0">
                <a:solidFill>
                  <a:schemeClr val="tx1"/>
                </a:solidFill>
              </a:rPr>
              <a:t>人</a:t>
            </a:r>
            <a:r>
              <a:rPr lang="zh-CN" altLang="en-US" dirty="0">
                <a:sym typeface="+mn-ea"/>
              </a:rPr>
              <a:t>由头、身体、腿、脚等部位组成</a:t>
            </a:r>
            <a:r>
              <a:rPr lang="zh-CN" altLang="en-US" dirty="0" smtClean="0">
                <a:sym typeface="+mn-ea"/>
              </a:rPr>
              <a:t>，。</a:t>
            </a:r>
            <a:endParaRPr lang="zh-CN" altLang="en-US" dirty="0">
              <a:sym typeface="+mn-ea"/>
            </a:endParaRPr>
          </a:p>
          <a:p>
            <a:pPr algn="l"/>
            <a:r>
              <a:rPr lang="zh-CN" altLang="en-US" dirty="0" smtClean="0">
                <a:sym typeface="+mn-ea"/>
              </a:rPr>
              <a:t>网页中</a:t>
            </a:r>
            <a:r>
              <a:rPr lang="en-US" altLang="zh-CN" dirty="0" smtClean="0">
                <a:sym typeface="+mn-ea"/>
              </a:rPr>
              <a:t>HTML</a:t>
            </a:r>
            <a:r>
              <a:rPr lang="zh-CN" altLang="en-US" dirty="0" smtClean="0">
                <a:sym typeface="+mn-ea"/>
              </a:rPr>
              <a:t>标签上下左右的排列方式　类似　人</a:t>
            </a:r>
            <a:r>
              <a:rPr lang="zh-CN" altLang="en-US" dirty="0">
                <a:sym typeface="+mn-ea"/>
              </a:rPr>
              <a:t>的头、身体、脚等</a:t>
            </a:r>
            <a:r>
              <a:rPr lang="zh-CN" altLang="en-US" dirty="0" smtClean="0">
                <a:sym typeface="+mn-ea"/>
              </a:rPr>
              <a:t>部位的排列顺序，它由ＣＳＳ的布局决定。</a:t>
            </a:r>
            <a:endParaRPr lang="zh-CN" altLang="en-US" dirty="0">
              <a:sym typeface="+mn-ea"/>
            </a:endParaRPr>
          </a:p>
          <a:p>
            <a:pPr algn="l"/>
            <a:r>
              <a:rPr lang="zh-CN" altLang="en-US" dirty="0" smtClean="0">
                <a:sym typeface="+mn-ea"/>
              </a:rPr>
              <a:t>而网页的皮肤＼页面大小相当于人外貌、高矮等，它是由</a:t>
            </a:r>
            <a:r>
              <a:rPr lang="en-US" altLang="zh-CN" dirty="0">
                <a:sym typeface="+mn-ea"/>
              </a:rPr>
              <a:t>CSS</a:t>
            </a:r>
            <a:r>
              <a:rPr lang="zh-CN" altLang="en-US" dirty="0">
                <a:sym typeface="+mn-ea"/>
              </a:rPr>
              <a:t>样式的设置</a:t>
            </a:r>
            <a:r>
              <a:rPr lang="zh-CN" altLang="en-US" dirty="0" smtClean="0">
                <a:sym typeface="+mn-ea"/>
              </a:rPr>
              <a:t>决定的。</a:t>
            </a:r>
            <a:endParaRPr lang="zh-CN" altLang="en-US" dirty="0">
              <a:sym typeface="+mn-ea"/>
            </a:endParaRPr>
          </a:p>
          <a:p>
            <a:pPr algn="l"/>
            <a:endParaRPr lang="zh-CN" altLang="en-US" dirty="0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所以</a:t>
            </a:r>
            <a:r>
              <a:rPr lang="zh-CN" altLang="en-US" dirty="0" smtClean="0">
                <a:sym typeface="+mn-ea"/>
              </a:rPr>
              <a:t>CSS它</a:t>
            </a:r>
            <a:r>
              <a:rPr lang="zh-CN" altLang="en-US" dirty="0">
                <a:sym typeface="+mn-ea"/>
              </a:rPr>
              <a:t>的主要作用是布局和设置样式。</a:t>
            </a:r>
            <a:endParaRPr lang="zh-CN" altLang="en-US" dirty="0">
              <a:sym typeface="+mn-ea"/>
            </a:endParaRPr>
          </a:p>
          <a:p>
            <a:pPr marL="0" marR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ym typeface="+mn-ea"/>
              </a:rPr>
              <a:t>ＣＳＳ它的全称为 “层叠样式表”，简称CSS。</a:t>
            </a:r>
            <a:endParaRPr lang="zh-CN" altLang="en-US" dirty="0" smtClean="0">
              <a:solidFill>
                <a:schemeClr val="tx1"/>
              </a:solidFill>
            </a:endParaRPr>
          </a:p>
          <a:p>
            <a:pPr algn="l"/>
            <a:endParaRPr lang="zh-CN" altLang="en-US" dirty="0">
              <a:sym typeface="+mn-ea"/>
            </a:endParaRPr>
          </a:p>
          <a:p>
            <a:pPr algn="l"/>
            <a:r>
              <a:rPr lang="zh-CN" altLang="en-US" dirty="0">
                <a:sym typeface="+mn-ea"/>
              </a:rPr>
              <a:t>那</a:t>
            </a:r>
            <a:r>
              <a:rPr lang="en-US" altLang="zh-CN" dirty="0">
                <a:sym typeface="+mn-ea"/>
              </a:rPr>
              <a:t>CSS</a:t>
            </a:r>
            <a:r>
              <a:rPr lang="zh-CN" altLang="en-US" dirty="0">
                <a:sym typeface="+mn-ea"/>
              </a:rPr>
              <a:t>如何使用呢？</a:t>
            </a:r>
            <a:endParaRPr lang="zh-CN" altLang="en-US" dirty="0">
              <a:sym typeface="+mn-ea"/>
            </a:endParaRPr>
          </a:p>
          <a:p>
            <a:pPr algn="l"/>
            <a:endParaRPr lang="zh-CN" altLang="en-US" dirty="0">
              <a:sym typeface="+mn-ea"/>
            </a:endParaRPr>
          </a:p>
          <a:p>
            <a:pPr algn="l"/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B6191-5AC5-4F41-A113-2F7AB19C5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385CC-C8C5-49A4-920E-3A454C22C8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3010" name="幻灯片图像占位符 683009"/>
          <p:cNvSpPr>
            <a:spLocks noTextEdit="1"/>
          </p:cNvSpPr>
          <p:nvPr>
            <p:ph type="sldImg"/>
          </p:nvPr>
        </p:nvSpPr>
        <p:spPr/>
      </p:sp>
      <p:sp>
        <p:nvSpPr>
          <p:cNvPr id="683011" name="文本占位符 683010"/>
          <p:cNvSpPr>
            <a:spLocks noGrp="1"/>
          </p:cNvSpPr>
          <p:nvPr>
            <p:ph type="body" idx="1"/>
          </p:nvPr>
        </p:nvSpPr>
        <p:spPr/>
        <p:txBody>
          <a:bodyPr/>
          <a:p>
            <a:pPr lvl="0"/>
            <a:r>
              <a:rPr lang="zh-CN" altLang="en-US" dirty="0"/>
              <a:t>规定块的样式，一般和</a:t>
            </a:r>
            <a:r>
              <a:rPr lang="en-US" altLang="zh-CN"/>
              <a:t>DIV</a:t>
            </a:r>
            <a:r>
              <a:rPr lang="zh-CN" altLang="en-US" dirty="0"/>
              <a:t>标签配对使用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2" name="灯片编号占位符 1"/>
          <p:cNvSpPr/>
          <p:nvPr>
            <p:ph type="sldNum" sz="quarter" idx="2"/>
          </p:nvPr>
        </p:nvSpPr>
        <p:spPr/>
        <p:txBody>
          <a:bodyPr/>
          <a:p>
            <a:pPr lvl="0" algn="r"/>
            <a:fld id="{9A0DB2DC-4C9A-4742-B13C-FB6460FD3503}" type="slidenum">
              <a:rPr lang="zh-CN" altLang="en-US" sz="1200" dirty="0">
                <a:latin typeface="Tahoma" panose="020B0604030504040204" pitchFamily="34" charset="0"/>
                <a:ea typeface="宋体" panose="02010600030101010101" pitchFamily="2" charset="-122"/>
              </a:rPr>
            </a:fld>
            <a:endParaRPr lang="zh-CN" altLang="en-US" sz="1200" dirty="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385CC-C8C5-49A4-920E-3A454C22C8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188913"/>
            <a:ext cx="15843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11328400" y="6188075"/>
            <a:ext cx="0" cy="889000"/>
          </a:xfrm>
          <a:prstGeom prst="line">
            <a:avLst/>
          </a:prstGeom>
          <a:ln w="12700"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14100" y="6357937"/>
            <a:ext cx="54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1BA0C9"/>
                </a:solidFill>
              </a:defRPr>
            </a:lvl1pPr>
          </a:lstStyle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11328400" y="6188075"/>
            <a:ext cx="495300" cy="469900"/>
          </a:xfrm>
          <a:prstGeom prst="rtTriangle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4" b="7957"/>
          <a:stretch>
            <a:fillRect/>
          </a:stretch>
        </p:blipFill>
        <p:spPr bwMode="auto">
          <a:xfrm>
            <a:off x="1" y="17240"/>
            <a:ext cx="12234219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0" r="15908"/>
          <a:stretch>
            <a:fillRect/>
          </a:stretch>
        </p:blipFill>
        <p:spPr>
          <a:xfrm>
            <a:off x="-584199" y="-16661"/>
            <a:ext cx="41275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584200" y="-25400"/>
            <a:ext cx="4135557" cy="6899639"/>
          </a:xfrm>
          <a:prstGeom prst="rect">
            <a:avLst/>
          </a:prstGeom>
          <a:solidFill>
            <a:srgbClr val="157E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11328400" y="6188075"/>
            <a:ext cx="0" cy="889000"/>
          </a:xfrm>
          <a:prstGeom prst="line">
            <a:avLst/>
          </a:prstGeom>
          <a:ln w="12700"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14100" y="6357937"/>
            <a:ext cx="54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1BA0C9"/>
                </a:solidFill>
              </a:defRPr>
            </a:lvl1pPr>
          </a:lstStyle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1328400" y="6188075"/>
            <a:ext cx="495300" cy="469900"/>
          </a:xfrm>
          <a:prstGeom prst="rtTriangle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81435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5229" y="101376"/>
            <a:ext cx="1801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为什么要职业化</a:t>
            </a:r>
            <a:endParaRPr lang="zh-CN" altLang="en-US" sz="18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81435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5229" y="101376"/>
            <a:ext cx="157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职业化的形象</a:t>
            </a:r>
            <a:endParaRPr lang="zh-CN" altLang="en-US" sz="18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81435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5229" y="101376"/>
            <a:ext cx="157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职业化的技能</a:t>
            </a:r>
            <a:endParaRPr lang="zh-CN" altLang="en-US" sz="18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81435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5229" y="101376"/>
            <a:ext cx="157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职业化的态度</a:t>
            </a:r>
            <a:endParaRPr lang="zh-CN" altLang="en-US" sz="18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讲师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7362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276325"/>
            <a:ext cx="12196764" cy="81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953922" y="1838801"/>
            <a:ext cx="16568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3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同心圆 14"/>
          <p:cNvSpPr/>
          <p:nvPr userDrawn="1"/>
        </p:nvSpPr>
        <p:spPr>
          <a:xfrm>
            <a:off x="1398575" y="2665480"/>
            <a:ext cx="2751949" cy="562630"/>
          </a:xfrm>
          <a:prstGeom prst="donut">
            <a:avLst>
              <a:gd name="adj" fmla="val 16014"/>
            </a:avLst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 latinLnBrk="1"/>
            <a:endParaRPr lang="zh-CN" altLang="en-US" sz="200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1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9130" indent="0" algn="ctr">
              <a:buNone/>
              <a:defRPr sz="1600"/>
            </a:lvl8pPr>
            <a:lvl9pPr marL="365633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AD68118-EA12-42AA-AA5E-D58EA21AF3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9DAEEB-CBBA-4080-BDE9-982CCE96216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 flipV="1">
            <a:off x="11328400" y="6188075"/>
            <a:ext cx="0" cy="889000"/>
          </a:xfrm>
          <a:prstGeom prst="line">
            <a:avLst/>
          </a:prstGeom>
          <a:ln w="12700"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137900" y="6357937"/>
            <a:ext cx="54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1BA0C9"/>
                </a:solidFill>
              </a:defRPr>
            </a:lvl1pPr>
          </a:lstStyle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1328400" y="6188075"/>
            <a:ext cx="495300" cy="469900"/>
          </a:xfrm>
          <a:prstGeom prst="rtTriangle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354839" y="632759"/>
            <a:ext cx="3482321" cy="469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48175" y="365125"/>
            <a:ext cx="3305175" cy="587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rgbClr val="157E9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单击此处添加母版标题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8857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" y="-1"/>
            <a:ext cx="12192000" cy="688857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2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2" Type="http://schemas.microsoft.com/office/2007/relationships/hdphoto" Target="../media/hdphoto3.wdp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microsoft.com/office/2007/relationships/hdphoto" Target="../media/hdphoto3.wdp"/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microsoft.com/office/2007/relationships/hdphoto" Target="../media/hdphoto3.wdp"/><Relationship Id="rId7" Type="http://schemas.openxmlformats.org/officeDocument/2006/relationships/image" Target="../media/image13.png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9" Type="http://schemas.microsoft.com/office/2007/relationships/hdphoto" Target="../media/hdphoto3.wdp"/><Relationship Id="rId8" Type="http://schemas.openxmlformats.org/officeDocument/2006/relationships/image" Target="../media/image13.png"/><Relationship Id="rId7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2.jpe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hdphoto3.wdp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3280229" y="3973162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280229" y="4826248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462396" y="4014985"/>
            <a:ext cx="35356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zh-CN" sz="4400" b="1" dirty="0" smtClean="0">
                <a:solidFill>
                  <a:srgbClr val="1BA0C9"/>
                </a:solidFill>
              </a:rPr>
              <a:t>设置字体样式</a:t>
            </a:r>
            <a:endParaRPr kumimoji="1" lang="zh-CN" altLang="zh-CN" sz="4400" b="1" dirty="0" smtClean="0">
              <a:solidFill>
                <a:srgbClr val="1BA0C9"/>
              </a:solidFill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4909820" y="5374005"/>
            <a:ext cx="2111375" cy="478790"/>
          </a:xfrm>
          <a:prstGeom prst="flowChartTerminator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 rot="3044592">
            <a:off x="4901565" y="1654091"/>
            <a:ext cx="1909371" cy="1749816"/>
          </a:xfrm>
          <a:prstGeom prst="hexagon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021592" y="1603720"/>
            <a:ext cx="1669318" cy="1821533"/>
            <a:chOff x="5021592" y="1603720"/>
            <a:chExt cx="1669318" cy="1821533"/>
          </a:xfrm>
        </p:grpSpPr>
        <p:sp>
          <p:nvSpPr>
            <p:cNvPr id="2" name="六边形 1"/>
            <p:cNvSpPr/>
            <p:nvPr/>
          </p:nvSpPr>
          <p:spPr>
            <a:xfrm rot="5400000">
              <a:off x="4945484" y="1679827"/>
              <a:ext cx="1821533" cy="1669318"/>
            </a:xfrm>
            <a:prstGeom prst="hexagon">
              <a:avLst/>
            </a:prstGeom>
            <a:solidFill>
              <a:srgbClr val="1BA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5076451" y="2052821"/>
              <a:ext cx="161445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DIV+CSS</a:t>
              </a:r>
              <a:endParaRPr lang="en-US" altLang="zh-CN" sz="3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7010251" y="1446256"/>
            <a:ext cx="1148998" cy="743434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487656" y="2514486"/>
            <a:ext cx="1148998" cy="743434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8"/>
          <p:cNvSpPr txBox="1"/>
          <p:nvPr/>
        </p:nvSpPr>
        <p:spPr>
          <a:xfrm>
            <a:off x="2000961" y="4062643"/>
            <a:ext cx="1904307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30000"/>
              </a:lnSpc>
            </a:pPr>
            <a:r>
              <a:rPr lang="zh-CN" altLang="en-US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一种集合，文字，图像，图表，图片，声音，动画等多种元素的表达方式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42268" y="3835236"/>
            <a:ext cx="2659617" cy="2040846"/>
            <a:chOff x="4019909" y="2059830"/>
            <a:chExt cx="2127758" cy="1632726"/>
          </a:xfrm>
        </p:grpSpPr>
        <p:sp>
          <p:nvSpPr>
            <p:cNvPr id="9" name="矩形 8"/>
            <p:cNvSpPr/>
            <p:nvPr/>
          </p:nvSpPr>
          <p:spPr>
            <a:xfrm>
              <a:off x="4019909" y="2059830"/>
              <a:ext cx="2127758" cy="1632726"/>
            </a:xfrm>
            <a:prstGeom prst="rect">
              <a:avLst/>
            </a:prstGeom>
            <a:solidFill>
              <a:srgbClr val="1BA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4078927" y="2134899"/>
              <a:ext cx="1999844" cy="1225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行内样式表</a:t>
              </a:r>
              <a:endPara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  <a:p>
              <a:pPr>
                <a:lnSpc>
                  <a:spcPct val="130000"/>
                </a:lnSpc>
              </a:pP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767082" y="3835235"/>
            <a:ext cx="2659617" cy="2040846"/>
            <a:chOff x="6114459" y="3692556"/>
            <a:chExt cx="2127758" cy="1632726"/>
          </a:xfrm>
        </p:grpSpPr>
        <p:sp>
          <p:nvSpPr>
            <p:cNvPr id="10" name="矩形 9"/>
            <p:cNvSpPr/>
            <p:nvPr/>
          </p:nvSpPr>
          <p:spPr>
            <a:xfrm>
              <a:off x="6114459" y="3692556"/>
              <a:ext cx="2127758" cy="1632726"/>
            </a:xfrm>
            <a:prstGeom prst="rect">
              <a:avLst/>
            </a:prstGeom>
            <a:solidFill>
              <a:srgbClr val="157E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15" name="TextBox 18"/>
            <p:cNvSpPr txBox="1"/>
            <p:nvPr/>
          </p:nvSpPr>
          <p:spPr>
            <a:xfrm>
              <a:off x="6244317" y="3701630"/>
              <a:ext cx="1997900" cy="649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30000"/>
                </a:lnSpc>
              </a:pPr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外部样式表</a:t>
              </a: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04040" y="3835237"/>
            <a:ext cx="2660252" cy="2040847"/>
            <a:chOff x="8237922" y="2059830"/>
            <a:chExt cx="2128266" cy="1632726"/>
          </a:xfrm>
        </p:grpSpPr>
        <p:sp>
          <p:nvSpPr>
            <p:cNvPr id="11" name="矩形 10"/>
            <p:cNvSpPr/>
            <p:nvPr/>
          </p:nvSpPr>
          <p:spPr>
            <a:xfrm>
              <a:off x="8238430" y="2059830"/>
              <a:ext cx="2127758" cy="163272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/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8237922" y="2161941"/>
              <a:ext cx="2052382" cy="1225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内部样式表</a:t>
              </a:r>
              <a:endPara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  <a:p>
              <a:pPr>
                <a:lnSpc>
                  <a:spcPct val="130000"/>
                </a:lnSpc>
              </a:pPr>
              <a:endPara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3537309" y="806285"/>
            <a:ext cx="523839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样式的使用方法</a:t>
            </a:r>
            <a:endParaRPr lang="zh-CN" altLang="en-US" sz="2800" b="1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537570" y="2388716"/>
            <a:ext cx="1039319" cy="1019553"/>
          </a:xfrm>
          <a:prstGeom prst="ellipse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smtClean="0">
                <a:latin typeface="Broadway" panose="04040905080B02020502" pitchFamily="82" charset="0"/>
              </a:rPr>
              <a:t>1</a:t>
            </a:r>
            <a:endParaRPr lang="zh-CN" altLang="en-US" sz="6600" b="1" dirty="0">
              <a:latin typeface="Broadway" panose="04040905080B02020502" pitchFamily="82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545087" y="2388716"/>
            <a:ext cx="1039319" cy="101955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smtClean="0">
                <a:latin typeface="Broadway" panose="04040905080B02020502" pitchFamily="82" charset="0"/>
              </a:rPr>
              <a:t>2</a:t>
            </a:r>
            <a:endParaRPr lang="zh-CN" altLang="en-US" sz="6600" dirty="0">
              <a:latin typeface="Broadway" panose="04040905080B02020502" pitchFamily="82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8552603" y="2388716"/>
            <a:ext cx="1039319" cy="1019553"/>
          </a:xfrm>
          <a:prstGeom prst="ellipse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smtClean="0">
                <a:latin typeface="Broadway" panose="04040905080B02020502" pitchFamily="82" charset="0"/>
              </a:rPr>
              <a:t>3</a:t>
            </a:r>
            <a:endParaRPr lang="zh-CN" altLang="en-US" sz="6600" dirty="0">
              <a:latin typeface="Broadway" panose="04040905080B02020502" pitchFamily="82" charset="0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881288" y="279309"/>
            <a:ext cx="744312" cy="1409791"/>
          </a:xfrm>
          <a:prstGeom prst="roundRect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800" b="1">
                <a:solidFill>
                  <a:srgbClr val="1BA0C9"/>
                </a:solidFill>
              </a:rPr>
              <a:t>样式</a:t>
            </a:r>
            <a:endParaRPr lang="zh-CN" altLang="en-US" sz="2800" b="1">
              <a:solidFill>
                <a:srgbClr val="1BA0C9"/>
              </a:solidFill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pic>
        <p:nvPicPr>
          <p:cNvPr id="3" name="图片 -2147482618" descr="说明: QQ截图20171011101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95" y="1967230"/>
            <a:ext cx="5399405" cy="4890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71525" y="689610"/>
            <a:ext cx="432117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行内样式表</a:t>
            </a:r>
            <a:endParaRPr lang="zh-CN" altLang="en-US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2834" name="圆角矩形 632833"/>
          <p:cNvSpPr/>
          <p:nvPr/>
        </p:nvSpPr>
        <p:spPr>
          <a:xfrm>
            <a:off x="1272540" y="2602865"/>
            <a:ext cx="5583555" cy="400160"/>
          </a:xfrm>
          <a:prstGeom prst="roundRect">
            <a:avLst>
              <a:gd name="adj" fmla="val 13588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&lt;h1 style=”</a:t>
            </a:r>
            <a:r>
              <a:rPr lang="zh-CN" altLang="en-US" sz="1800" b="1">
                <a:latin typeface="Arial" panose="020B0604020202020204" pitchFamily="34" charset="0"/>
                <a:ea typeface="黑体" panose="02010609060101010101" charset="-122"/>
              </a:rPr>
              <a:t>属性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:</a:t>
            </a:r>
            <a:r>
              <a:rPr lang="zh-CN" altLang="en-US" sz="1800" b="1">
                <a:latin typeface="Arial" panose="020B0604020202020204" pitchFamily="34" charset="0"/>
                <a:ea typeface="黑体" panose="02010609060101010101" charset="-122"/>
              </a:rPr>
              <a:t>值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;</a:t>
            </a:r>
            <a:r>
              <a:rPr lang="zh-CN" altLang="en-US" sz="1800" b="1">
                <a:latin typeface="Arial" panose="020B0604020202020204" pitchFamily="34" charset="0"/>
                <a:ea typeface="黑体" panose="02010609060101010101" charset="-122"/>
              </a:rPr>
              <a:t>属性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:</a:t>
            </a:r>
            <a:r>
              <a:rPr lang="zh-CN" altLang="en-US" sz="1800" b="1">
                <a:latin typeface="Arial" panose="020B0604020202020204" pitchFamily="34" charset="0"/>
                <a:ea typeface="黑体" panose="02010609060101010101" charset="-122"/>
              </a:rPr>
              <a:t>值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”&gt;</a:t>
            </a:r>
            <a:r>
              <a:rPr lang="zh-CN" altLang="zh-CN" sz="1800" b="1">
                <a:latin typeface="Arial" panose="020B0604020202020204" pitchFamily="34" charset="0"/>
                <a:ea typeface="黑体" panose="02010609060101010101" charset="-122"/>
              </a:rPr>
              <a:t>用户注册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&lt;/h1&gt;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280160" y="4212590"/>
            <a:ext cx="5248910" cy="400148"/>
          </a:xfrm>
          <a:prstGeom prst="roundRect">
            <a:avLst>
              <a:gd name="adj" fmla="val 13588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 wrap="square">
            <a:spAutoFit/>
          </a:bodyPr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&lt;h1 style=”color:green;”&gt;</a:t>
            </a:r>
            <a:r>
              <a:rPr lang="zh-CN" altLang="zh-CN" sz="1800" b="1">
                <a:latin typeface="Arial" panose="020B0604020202020204" pitchFamily="34" charset="0"/>
                <a:ea typeface="黑体" panose="02010609060101010101" charset="-122"/>
              </a:rPr>
              <a:t>用户注册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&lt;/h1&gt;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632855" name="图片 632854" descr="语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278" y="1967230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2856" name="图片 632855" descr="示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23" y="3523615"/>
            <a:ext cx="917575" cy="688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2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2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7140" y="2950845"/>
            <a:ext cx="6859905" cy="10229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学生练习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35000" y="287655"/>
            <a:ext cx="432117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、内部样式表</a:t>
            </a:r>
            <a:endParaRPr lang="zh-CN" altLang="en-US" sz="3600" b="1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35000" y="1444625"/>
            <a:ext cx="7677150" cy="2924775"/>
          </a:xfrm>
          <a:prstGeom prst="roundRect">
            <a:avLst>
              <a:gd name="adj" fmla="val 13588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&lt;head&gt;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&lt;style type="text/</a:t>
            </a:r>
            <a:r>
              <a:rPr lang="en-US" altLang="zh-CN" sz="1800" b="1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css</a:t>
            </a: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"&gt;</a:t>
            </a:r>
            <a:endParaRPr lang="en-US" altLang="zh-CN" sz="1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    </a:t>
            </a:r>
            <a:r>
              <a:rPr lang="zh-CN" altLang="en-US" sz="1800" b="1" dirty="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charset="-122"/>
              </a:rPr>
              <a:t>选择器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（即修饰对象）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{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    </a:t>
            </a:r>
            <a:r>
              <a:rPr lang="zh-CN" altLang="en-US" sz="1800" b="1" dirty="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charset="-122"/>
              </a:rPr>
              <a:t>对象的属性</a:t>
            </a:r>
            <a:r>
              <a:rPr lang="en-US" altLang="zh-CN" sz="1800" b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charset="-122"/>
              </a:rPr>
              <a:t>1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: </a:t>
            </a:r>
            <a:r>
              <a:rPr lang="zh-CN" altLang="en-US" sz="1800" b="1" dirty="0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charset="-122"/>
              </a:rPr>
              <a:t>属性值</a:t>
            </a:r>
            <a:r>
              <a:rPr lang="en-US" altLang="zh-CN" sz="1800" b="1">
                <a:solidFill>
                  <a:srgbClr val="FF3300"/>
                </a:solidFill>
                <a:latin typeface="Arial" panose="020B0604020202020204" pitchFamily="34" charset="0"/>
                <a:ea typeface="黑体" panose="02010609060101010101" charset="-122"/>
              </a:rPr>
              <a:t>1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    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对象的属性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2: 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属性值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2;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  }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&lt;/style&gt;</a:t>
            </a:r>
            <a:endParaRPr lang="en-US" altLang="zh-CN" sz="1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&lt;/head&gt;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32840" name="圆角矩形标注 632839"/>
          <p:cNvSpPr/>
          <p:nvPr/>
        </p:nvSpPr>
        <p:spPr>
          <a:xfrm>
            <a:off x="5359400" y="1155700"/>
            <a:ext cx="2952750" cy="981075"/>
          </a:xfrm>
          <a:prstGeom prst="wedgeRoundRectCallout">
            <a:avLst>
              <a:gd name="adj1" fmla="val -98657"/>
              <a:gd name="adj2" fmla="val 42880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p>
            <a:pPr>
              <a:buClrTx/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&lt;style&gt;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标签声明标签内为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CSS</a:t>
            </a:r>
            <a:endParaRPr lang="zh-CN" altLang="en-US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32845" name="圆角矩形标注 632844"/>
          <p:cNvSpPr/>
          <p:nvPr/>
        </p:nvSpPr>
        <p:spPr>
          <a:xfrm>
            <a:off x="5143500" y="2597150"/>
            <a:ext cx="3024188" cy="1368425"/>
          </a:xfrm>
          <a:prstGeom prst="wedgeRoundRectCallout">
            <a:avLst>
              <a:gd name="adj1" fmla="val -85435"/>
              <a:gd name="adj2" fmla="val -3364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p>
            <a:pPr algn="l">
              <a:buClrTx/>
            </a:pP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多条样式规则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1.多个属性间用分号分隔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2.用冒号声明对应属性值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endParaRPr lang="zh-CN" altLang="en-US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32850" name="圆角矩形 632849"/>
          <p:cNvSpPr/>
          <p:nvPr/>
        </p:nvSpPr>
        <p:spPr>
          <a:xfrm>
            <a:off x="744538" y="5041900"/>
            <a:ext cx="7567612" cy="180487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>
              <a:buClrTx/>
            </a:pPr>
            <a:r>
              <a:rPr lang="zh-CN" altLang="en-US" sz="2000" b="1" dirty="0">
                <a:latin typeface="Arial" panose="020B0604020202020204" pitchFamily="34" charset="0"/>
                <a:ea typeface="黑体" panose="02010609060101010101" charset="-122"/>
              </a:rPr>
              <a:t> </a:t>
            </a:r>
            <a:r>
              <a:rPr lang="en-US" altLang="zh-CN" sz="2000" b="1" err="1">
                <a:latin typeface="Arial" panose="020B0604020202020204" pitchFamily="34" charset="0"/>
                <a:ea typeface="黑体" panose="02010609060101010101" charset="-122"/>
              </a:rPr>
              <a:t>li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</a:rPr>
              <a:t> { </a:t>
            </a:r>
            <a:endParaRPr lang="en-US" altLang="zh-CN" sz="2000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</a:rPr>
              <a:t>color: red; </a:t>
            </a:r>
            <a:endParaRPr lang="en-US" altLang="zh-CN" sz="2000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</a:rPr>
              <a:t>font-size: 30px; </a:t>
            </a:r>
            <a:endParaRPr lang="en-US" altLang="zh-CN" sz="2000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</a:rPr>
              <a:t>font-family: 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charset="-122"/>
              </a:rPr>
              <a:t>隶书</a:t>
            </a: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</a:rPr>
              <a:t>;</a:t>
            </a:r>
            <a:endParaRPr lang="en-US" altLang="zh-CN" sz="2000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sz="2000" b="1">
                <a:latin typeface="Arial" panose="020B0604020202020204" pitchFamily="34" charset="0"/>
                <a:ea typeface="黑体" panose="02010609060101010101" charset="-122"/>
              </a:rPr>
              <a:t>} </a:t>
            </a:r>
            <a:endParaRPr lang="en-US" altLang="zh-CN" sz="20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32852" name="圆角矩形标注 632851"/>
          <p:cNvSpPr/>
          <p:nvPr/>
        </p:nvSpPr>
        <p:spPr>
          <a:xfrm>
            <a:off x="3559175" y="4598988"/>
            <a:ext cx="1152525" cy="720725"/>
          </a:xfrm>
          <a:prstGeom prst="wedgeRoundRectCallout">
            <a:avLst>
              <a:gd name="adj1" fmla="val -238704"/>
              <a:gd name="adj2" fmla="val 4493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p>
            <a:pPr algn="l"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选择器</a:t>
            </a:r>
            <a:endParaRPr lang="zh-CN" altLang="en-US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32853" name="圆角矩形标注 632852"/>
          <p:cNvSpPr/>
          <p:nvPr/>
        </p:nvSpPr>
        <p:spPr>
          <a:xfrm>
            <a:off x="4856163" y="5680075"/>
            <a:ext cx="1295400" cy="720725"/>
          </a:xfrm>
          <a:prstGeom prst="wedgeRoundRectCallout">
            <a:avLst>
              <a:gd name="adj1" fmla="val -183944"/>
              <a:gd name="adj2" fmla="val 4625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p>
            <a:pPr algn="l"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样式规则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5" name="图片 4" descr="语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938" y="1155700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示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8" y="4397375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2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3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32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32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2840" grpId="0" bldLvl="0" animBg="1"/>
      <p:bldP spid="632845" grpId="0" bldLvl="0" animBg="1"/>
      <p:bldP spid="632850" grpId="0" bldLvl="0" animBg="1"/>
      <p:bldP spid="632852" grpId="0" bldLvl="0" animBg="1"/>
      <p:bldP spid="63285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7140" y="2950845"/>
            <a:ext cx="6859905" cy="10229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学生练习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6626" name="圆角矩形 666625"/>
          <p:cNvSpPr/>
          <p:nvPr/>
        </p:nvSpPr>
        <p:spPr>
          <a:xfrm>
            <a:off x="2493963" y="2203450"/>
            <a:ext cx="7850187" cy="3876644"/>
          </a:xfrm>
          <a:prstGeom prst="roundRect">
            <a:avLst>
              <a:gd name="adj" fmla="val 759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&lt;style type="text/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css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"&gt;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         .</a:t>
            </a:r>
            <a:r>
              <a:rPr lang="en-US" altLang="zh-CN" sz="1800" b="1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blue{color:blue</a:t>
            </a: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;}</a:t>
            </a: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                </a:t>
            </a:r>
            <a:endParaRPr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charset="-122"/>
              </a:rPr>
              <a:t>       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 ……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&lt;/style&gt;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    ……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table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	&lt;tr&gt;&lt;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td </a:t>
            </a: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class="blue"&gt;</a:t>
            </a:r>
            <a:r>
              <a:rPr lang="zh-CN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用户注册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  <a:sym typeface="+mn-ea"/>
              </a:rPr>
              <a:t>td 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&gt;&lt;/tr&gt;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	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  <a:sym typeface="+mn-ea"/>
              </a:rPr>
              <a:t>&lt;tr&gt;&lt;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  <a:sym typeface="+mn-ea"/>
              </a:rPr>
              <a:t>td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&gt;</a:t>
            </a:r>
            <a:r>
              <a:rPr lang="zh-CN" altLang="en-US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  <a:sym typeface="+mn-ea"/>
              </a:rPr>
              <a:t>用户姓名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  <a:sym typeface="+mn-ea"/>
              </a:rPr>
              <a:t>&lt;/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  <a:sym typeface="+mn-ea"/>
              </a:rPr>
              <a:t>td 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  <a:sym typeface="+mn-ea"/>
              </a:rPr>
              <a:t>&gt;&lt;/tr&gt;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  <a:p>
            <a:pPr marL="0"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  <a:sym typeface="+mn-ea"/>
              </a:rPr>
              <a:t>	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  <a:sym typeface="+mn-ea"/>
              </a:rPr>
              <a:t>table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66628" name="文本占位符 666627"/>
          <p:cNvSpPr>
            <a:spLocks noGrp="1"/>
          </p:cNvSpPr>
          <p:nvPr>
            <p:ph type="body" idx="1"/>
          </p:nvPr>
        </p:nvSpPr>
        <p:spPr>
          <a:xfrm>
            <a:off x="2493963" y="981075"/>
            <a:ext cx="7705725" cy="719138"/>
          </a:xfrm>
        </p:spPr>
        <p:txBody>
          <a:bodyPr vert="horz" wrap="square" lIns="91440" tIns="45720" rIns="91440" bIns="45720" anchor="t"/>
          <a:p>
            <a:r>
              <a:rPr lang="zh-CN" altLang="en-US" dirty="0"/>
              <a:t>如果希望部分</a:t>
            </a:r>
            <a:r>
              <a:rPr lang="en-US" altLang="zh-CN" dirty="0"/>
              <a:t>td</a:t>
            </a:r>
            <a:r>
              <a:rPr lang="zh-CN" altLang="en-US" dirty="0"/>
              <a:t>标签采用其他样式，怎么办？</a:t>
            </a:r>
            <a:endParaRPr lang="zh-CN" altLang="en-US" dirty="0"/>
          </a:p>
        </p:txBody>
      </p:sp>
      <p:sp>
        <p:nvSpPr>
          <p:cNvPr id="666630" name="矩形 666629"/>
          <p:cNvSpPr/>
          <p:nvPr/>
        </p:nvSpPr>
        <p:spPr>
          <a:xfrm>
            <a:off x="2952750" y="1700530"/>
            <a:ext cx="7775575" cy="80264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1"/>
              </a:buBlip>
              <a:defRPr sz="2800" b="1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</a:lstStyle>
          <a:p>
            <a:pPr lvl="0"/>
            <a:r>
              <a:rPr lang="zh-CN" altLang="en-US" dirty="0"/>
              <a:t>类选择器</a:t>
            </a:r>
            <a:r>
              <a:rPr lang="en-US" altLang="zh-CN"/>
              <a:t>(class)</a:t>
            </a:r>
            <a:endParaRPr lang="en-US" altLang="zh-CN" b="0"/>
          </a:p>
        </p:txBody>
      </p:sp>
      <p:sp>
        <p:nvSpPr>
          <p:cNvPr id="666632" name="圆角矩形标注 666631"/>
          <p:cNvSpPr/>
          <p:nvPr/>
        </p:nvSpPr>
        <p:spPr>
          <a:xfrm>
            <a:off x="7391400" y="1557338"/>
            <a:ext cx="2089150" cy="1081087"/>
          </a:xfrm>
          <a:prstGeom prst="wedgeRoundRectCallout">
            <a:avLst>
              <a:gd name="adj1" fmla="val -127810"/>
              <a:gd name="adj2" fmla="val 7129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p>
            <a:pPr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定义样式，注意类名有点号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66638" name="矩形 666637"/>
          <p:cNvSpPr/>
          <p:nvPr/>
        </p:nvSpPr>
        <p:spPr>
          <a:xfrm>
            <a:off x="1981200" y="274638"/>
            <a:ext cx="8229600" cy="6334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u="none" kern="12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zh-CN" dirty="0"/>
              <a:t> </a:t>
            </a:r>
            <a:r>
              <a:rPr lang="zh-CN" altLang="en-US" dirty="0"/>
              <a:t>选择器的分类</a:t>
            </a:r>
            <a:r>
              <a:rPr lang="en-US" altLang="zh-CN"/>
              <a:t>3-2</a:t>
            </a:r>
            <a:endParaRPr lang="en-US" altLang="zh-CN"/>
          </a:p>
        </p:txBody>
      </p:sp>
      <p:sp>
        <p:nvSpPr>
          <p:cNvPr id="666639" name="圆角矩形标注 666638"/>
          <p:cNvSpPr/>
          <p:nvPr/>
        </p:nvSpPr>
        <p:spPr>
          <a:xfrm>
            <a:off x="5303838" y="3068638"/>
            <a:ext cx="1800225" cy="1081087"/>
          </a:xfrm>
          <a:prstGeom prst="wedgeRoundRectCallout">
            <a:avLst>
              <a:gd name="adj1" fmla="val -90301"/>
              <a:gd name="adj2" fmla="val 6071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p>
            <a:pPr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应用类样式，其他元素也可以使用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666641" name="图片 666640" descr="问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925" y="908050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6642" name="图片 666641" descr="分析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1628775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6647" name="图片 666646" descr="示例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975" y="2492375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5000" y="287655"/>
            <a:ext cx="432117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、内部样式表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6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6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6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6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6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6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66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626" grpId="0" bldLvl="0" animBg="1"/>
      <p:bldP spid="666630" grpId="0"/>
      <p:bldP spid="666632" grpId="0" bldLvl="0" animBg="1"/>
      <p:bldP spid="66663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7650" name="圆角矩形 667649"/>
          <p:cNvSpPr/>
          <p:nvPr/>
        </p:nvSpPr>
        <p:spPr>
          <a:xfrm>
            <a:off x="2936875" y="2265363"/>
            <a:ext cx="6424613" cy="4503021"/>
          </a:xfrm>
          <a:prstGeom prst="roundRect">
            <a:avLst>
              <a:gd name="adj" fmla="val 5532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&lt;style&gt;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#menu{</a:t>
            </a:r>
            <a:endParaRPr lang="en-US" altLang="zh-CN" sz="1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    width:200px; </a:t>
            </a:r>
            <a:r>
              <a:rPr lang="en-US" altLang="zh-CN" sz="1800" b="1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background:#ccc</a:t>
            </a: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;</a:t>
            </a:r>
            <a:endParaRPr lang="en-US" altLang="zh-CN" sz="1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    </a:t>
            </a:r>
            <a:r>
              <a:rPr lang="en-US" altLang="zh-CN" sz="1800" b="1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font:bold</a:t>
            </a: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 14px </a:t>
            </a:r>
            <a:r>
              <a:rPr lang="zh-CN" altLang="en-US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宋体</a:t>
            </a: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;</a:t>
            </a:r>
            <a:endParaRPr lang="en-US" altLang="zh-CN" sz="1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}</a:t>
            </a:r>
            <a:endParaRPr lang="en-US" altLang="zh-CN" sz="1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&lt;/style&gt;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… …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&lt;div </a:t>
            </a:r>
            <a:r>
              <a:rPr lang="en-US" altLang="zh-CN" sz="18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id="menu"&gt;</a:t>
            </a:r>
            <a:endParaRPr lang="en-US" altLang="zh-CN" sz="1800" b="1">
              <a:solidFill>
                <a:srgbClr val="0000FF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  &lt;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ul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    &lt;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li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家用电器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li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   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  &lt;/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ul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spcBef>
                <a:spcPct val="20000"/>
              </a:spcBef>
              <a:buClr>
                <a:schemeClr val="tx1"/>
              </a:buClr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&lt;/div&gt;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67652" name="矩形 667651"/>
          <p:cNvSpPr/>
          <p:nvPr/>
        </p:nvSpPr>
        <p:spPr>
          <a:xfrm>
            <a:off x="2566988" y="1773238"/>
            <a:ext cx="7775575" cy="30972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1"/>
              </a:buBlip>
              <a:defRPr sz="2800" b="1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3"/>
              </a:buBlip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</a:lstStyle>
          <a:p>
            <a:pPr lvl="0"/>
            <a:r>
              <a:rPr lang="en-US" altLang="zh-CN"/>
              <a:t>ID</a:t>
            </a:r>
            <a:r>
              <a:rPr lang="zh-CN" altLang="en-US" dirty="0"/>
              <a:t>选择器</a:t>
            </a:r>
            <a:r>
              <a:rPr lang="en-US" altLang="zh-CN"/>
              <a:t> </a:t>
            </a:r>
            <a:endParaRPr lang="en-US" altLang="zh-CN" b="0"/>
          </a:p>
        </p:txBody>
      </p:sp>
      <p:sp>
        <p:nvSpPr>
          <p:cNvPr id="667655" name="矩形 667654"/>
          <p:cNvSpPr/>
          <p:nvPr/>
        </p:nvSpPr>
        <p:spPr>
          <a:xfrm>
            <a:off x="1981200" y="274638"/>
            <a:ext cx="8229600" cy="6334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u="none" kern="12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zh-CN" dirty="0"/>
              <a:t> </a:t>
            </a:r>
            <a:r>
              <a:rPr lang="zh-CN" altLang="en-US" dirty="0"/>
              <a:t>选择器的分类</a:t>
            </a:r>
            <a:r>
              <a:rPr lang="en-US" altLang="zh-CN"/>
              <a:t>3-3</a:t>
            </a:r>
            <a:endParaRPr lang="en-US" altLang="zh-CN"/>
          </a:p>
        </p:txBody>
      </p:sp>
      <p:sp>
        <p:nvSpPr>
          <p:cNvPr id="667659" name="文本占位符 667658"/>
          <p:cNvSpPr>
            <a:spLocks noGrp="1"/>
          </p:cNvSpPr>
          <p:nvPr>
            <p:ph type="body" idx="1"/>
          </p:nvPr>
        </p:nvSpPr>
        <p:spPr>
          <a:xfrm>
            <a:off x="2566988" y="981075"/>
            <a:ext cx="8101012" cy="719138"/>
          </a:xfrm>
        </p:spPr>
        <p:txBody>
          <a:bodyPr/>
          <a:p>
            <a:pPr>
              <a:lnSpc>
                <a:spcPct val="80000"/>
              </a:lnSpc>
            </a:pPr>
            <a:r>
              <a:rPr lang="zh-CN" altLang="en-US" dirty="0"/>
              <a:t>如果希望控制某个</a:t>
            </a:r>
            <a:r>
              <a:rPr lang="en-US" altLang="zh-CN"/>
              <a:t>DIV</a:t>
            </a:r>
            <a:r>
              <a:rPr lang="zh-CN" altLang="en-US" dirty="0"/>
              <a:t>块样式，并且要求块元素唯一，怎么办？</a:t>
            </a:r>
            <a:endParaRPr lang="zh-CN" altLang="en-US" dirty="0"/>
          </a:p>
        </p:txBody>
      </p:sp>
      <p:pic>
        <p:nvPicPr>
          <p:cNvPr id="667661" name="图片 6676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4375468"/>
            <a:ext cx="2736850" cy="2166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7662" name="图片 667661" descr="问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981075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7663" name="图片 667662" descr="分析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773238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7669" name="图片 667668" descr="示例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975" y="2492375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5000" y="287655"/>
            <a:ext cx="432117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、内部样式表</a:t>
            </a:r>
            <a:endParaRPr lang="zh-CN" altLang="en-US" sz="36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7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6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6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650" grpId="0" bldLvl="0" animBg="1"/>
      <p:bldP spid="6676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7140" y="2950845"/>
            <a:ext cx="6859905" cy="10229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学生练习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758825" y="258445"/>
            <a:ext cx="6790690" cy="782320"/>
          </a:xfrm>
        </p:spPr>
        <p:txBody>
          <a:bodyPr/>
          <a:lstStyle/>
          <a:p>
            <a:r>
              <a:rPr lang="zh-CN" altLang="en-US" sz="4000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字体、文本样式</a:t>
            </a:r>
            <a:endParaRPr lang="zh-CN" altLang="en-US" sz="4000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0722" name="图片 6707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9763" y="4133215"/>
            <a:ext cx="5364162" cy="25892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0723" name="矩形 670722"/>
          <p:cNvSpPr/>
          <p:nvPr/>
        </p:nvSpPr>
        <p:spPr>
          <a:xfrm>
            <a:off x="5664200" y="981075"/>
            <a:ext cx="5472113" cy="33321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2"/>
              </a:buBlip>
              <a:defRPr sz="2800" b="1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4"/>
              </a:buBlip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</a:lstStyle>
          <a:p>
            <a:pPr lvl="0"/>
            <a:r>
              <a:rPr lang="zh-CN" altLang="en-US" dirty="0"/>
              <a:t>行距、对齐等：</a:t>
            </a:r>
            <a:endParaRPr lang="zh-CN" altLang="en-US" dirty="0"/>
          </a:p>
          <a:p>
            <a:pPr lvl="1"/>
            <a:r>
              <a:rPr lang="en-US" altLang="zh-CN"/>
              <a:t>line-height</a:t>
            </a:r>
            <a:r>
              <a:rPr lang="en-US" altLang="zh-CN" sz="2800"/>
              <a:t> </a:t>
            </a:r>
            <a:r>
              <a:rPr lang="zh-CN" altLang="en-US" dirty="0"/>
              <a:t>（行高）</a:t>
            </a:r>
            <a:r>
              <a:rPr lang="zh-CN" altLang="en-US" sz="2800" dirty="0"/>
              <a:t> </a:t>
            </a:r>
            <a:endParaRPr lang="zh-CN" altLang="en-US" sz="2800" dirty="0"/>
          </a:p>
          <a:p>
            <a:pPr lvl="1"/>
            <a:r>
              <a:rPr lang="en-US" altLang="zh-CN"/>
              <a:t>text-align</a:t>
            </a:r>
            <a:r>
              <a:rPr lang="en-US" altLang="zh-CN" sz="2800"/>
              <a:t> </a:t>
            </a:r>
            <a:r>
              <a:rPr lang="zh-CN" altLang="en-US" dirty="0"/>
              <a:t>（对齐）</a:t>
            </a:r>
            <a:r>
              <a:rPr lang="zh-CN" altLang="en-US" sz="2800" dirty="0"/>
              <a:t> </a:t>
            </a:r>
            <a:endParaRPr lang="zh-CN" altLang="en-US" sz="2800" dirty="0"/>
          </a:p>
          <a:p>
            <a:pPr lvl="1"/>
            <a:r>
              <a:rPr lang="en-US" altLang="zh-CN"/>
              <a:t>letter-spacing</a:t>
            </a:r>
            <a:r>
              <a:rPr lang="en-US" altLang="zh-CN" sz="2800"/>
              <a:t> </a:t>
            </a:r>
            <a:r>
              <a:rPr lang="zh-CN" altLang="en-US" dirty="0"/>
              <a:t>（字符间距）</a:t>
            </a:r>
            <a:endParaRPr lang="zh-CN" altLang="en-US" dirty="0"/>
          </a:p>
          <a:p>
            <a:pPr lvl="1"/>
            <a:r>
              <a:rPr lang="en-US" altLang="zh-CN"/>
              <a:t>text-decoration</a:t>
            </a:r>
            <a:r>
              <a:rPr lang="en-US" altLang="zh-CN" sz="2800"/>
              <a:t> </a:t>
            </a:r>
            <a:r>
              <a:rPr lang="zh-CN" altLang="en-US" sz="2800" dirty="0"/>
              <a:t>（</a:t>
            </a:r>
            <a:r>
              <a:rPr lang="zh-CN" altLang="en-US" dirty="0"/>
              <a:t>文本修饰</a:t>
            </a:r>
            <a:r>
              <a:rPr lang="zh-CN" altLang="en-US" sz="2800" dirty="0"/>
              <a:t> ）</a:t>
            </a:r>
            <a:endParaRPr lang="zh-CN" altLang="en-US" sz="2800" dirty="0"/>
          </a:p>
          <a:p>
            <a:pPr lvl="1"/>
            <a:r>
              <a:rPr lang="en-US" altLang="zh-CN"/>
              <a:t>white-space</a:t>
            </a:r>
            <a:r>
              <a:rPr lang="en-US" altLang="zh-CN" sz="2800"/>
              <a:t> </a:t>
            </a:r>
            <a:r>
              <a:rPr lang="zh-CN" altLang="en-US" sz="2800" dirty="0"/>
              <a:t>（</a:t>
            </a:r>
            <a:r>
              <a:rPr lang="zh-CN" altLang="en-US" dirty="0"/>
              <a:t>空白处理</a:t>
            </a:r>
            <a:r>
              <a:rPr lang="zh-CN" altLang="en-US" sz="2800" dirty="0"/>
              <a:t> ）</a:t>
            </a:r>
            <a:endParaRPr lang="zh-CN" altLang="en-US" dirty="0"/>
          </a:p>
          <a:p>
            <a:pPr lvl="1">
              <a:buNone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670724" name="文本框 670723"/>
          <p:cNvSpPr txBox="1"/>
          <p:nvPr/>
        </p:nvSpPr>
        <p:spPr>
          <a:xfrm>
            <a:off x="10281920" y="1183640"/>
            <a:ext cx="30988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r"/>
            <a:endParaRPr lang="zh-CN" altLang="en-US" sz="4400" b="1" dirty="0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70725" name="矩形 670724"/>
          <p:cNvSpPr/>
          <p:nvPr/>
        </p:nvSpPr>
        <p:spPr>
          <a:xfrm>
            <a:off x="1981200" y="25812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u="none" kern="12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文本属性</a:t>
            </a:r>
            <a:r>
              <a:rPr lang="en-US" altLang="zh-CN"/>
              <a:t>2-1</a:t>
            </a:r>
            <a:endParaRPr lang="en-US" altLang="zh-CN"/>
          </a:p>
        </p:txBody>
      </p:sp>
      <p:sp>
        <p:nvSpPr>
          <p:cNvPr id="670726" name="圆角矩形标注 670725"/>
          <p:cNvSpPr/>
          <p:nvPr/>
        </p:nvSpPr>
        <p:spPr>
          <a:xfrm>
            <a:off x="7751763" y="4133215"/>
            <a:ext cx="2519362" cy="936625"/>
          </a:xfrm>
          <a:prstGeom prst="wedgeRoundRectCallout">
            <a:avLst>
              <a:gd name="adj1" fmla="val -100787"/>
              <a:gd name="adj2" fmla="val 6254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p>
            <a:pPr algn="l"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字符间距：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5px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文本修饰：带下划线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空白处理：不断行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70727" name="矩形 670726"/>
          <p:cNvSpPr/>
          <p:nvPr/>
        </p:nvSpPr>
        <p:spPr>
          <a:xfrm>
            <a:off x="1847850" y="964565"/>
            <a:ext cx="7705725" cy="22510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2"/>
              </a:buBlip>
              <a:defRPr sz="2800" b="1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3"/>
              </a:buBlip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4"/>
              </a:buBlip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</a:lstStyle>
          <a:p>
            <a:pPr lvl="0"/>
            <a:r>
              <a:rPr lang="zh-CN" altLang="en-US" dirty="0"/>
              <a:t>字体、字号：</a:t>
            </a:r>
            <a:endParaRPr lang="zh-CN" altLang="en-US" dirty="0"/>
          </a:p>
          <a:p>
            <a:pPr lvl="1"/>
            <a:r>
              <a:rPr lang="en-US" altLang="zh-CN"/>
              <a:t>font</a:t>
            </a:r>
            <a:r>
              <a:rPr lang="zh-CN" altLang="en-US" dirty="0"/>
              <a:t>（缩写形式）</a:t>
            </a:r>
            <a:endParaRPr lang="zh-CN" altLang="en-US" dirty="0"/>
          </a:p>
          <a:p>
            <a:pPr lvl="1"/>
            <a:r>
              <a:rPr lang="en-US" altLang="zh-CN"/>
              <a:t>font-weight</a:t>
            </a:r>
            <a:r>
              <a:rPr lang="zh-CN" altLang="en-US" dirty="0"/>
              <a:t>（粗细）</a:t>
            </a:r>
            <a:r>
              <a:rPr lang="zh-CN" altLang="en-US" sz="2800" dirty="0"/>
              <a:t> </a:t>
            </a:r>
            <a:endParaRPr lang="zh-CN" altLang="en-US" sz="2800" dirty="0"/>
          </a:p>
          <a:p>
            <a:pPr lvl="1"/>
            <a:r>
              <a:rPr lang="en-US" altLang="zh-CN"/>
              <a:t>font-size</a:t>
            </a:r>
            <a:r>
              <a:rPr lang="zh-CN" altLang="en-US" dirty="0"/>
              <a:t>（大小）</a:t>
            </a:r>
            <a:r>
              <a:rPr lang="zh-CN" altLang="en-US" sz="2800" dirty="0"/>
              <a:t> </a:t>
            </a:r>
            <a:endParaRPr lang="zh-CN" altLang="en-US" sz="2800" dirty="0"/>
          </a:p>
          <a:p>
            <a:pPr lvl="1"/>
            <a:r>
              <a:rPr lang="en-US" altLang="zh-CN"/>
              <a:t>font-family</a:t>
            </a:r>
            <a:r>
              <a:rPr lang="zh-CN" altLang="en-US" dirty="0"/>
              <a:t>（字体）</a:t>
            </a:r>
            <a:r>
              <a:rPr lang="zh-CN" altLang="en-US" sz="2800" dirty="0"/>
              <a:t> </a:t>
            </a:r>
            <a:r>
              <a:rPr lang="en-US" altLang="zh-CN" sz="2800"/>
              <a:t> </a:t>
            </a:r>
            <a:endParaRPr lang="zh-CN" altLang="en-US" sz="2800" dirty="0"/>
          </a:p>
          <a:p>
            <a:pPr lvl="1">
              <a:buNone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670728" name="圆角矩形标注 670727"/>
          <p:cNvSpPr/>
          <p:nvPr/>
        </p:nvSpPr>
        <p:spPr>
          <a:xfrm>
            <a:off x="1292225" y="3703955"/>
            <a:ext cx="2484438" cy="1152525"/>
          </a:xfrm>
          <a:prstGeom prst="wedgeRoundRectCallout">
            <a:avLst>
              <a:gd name="adj1" fmla="val 30704"/>
              <a:gd name="adj2" fmla="val 9972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p>
            <a:pPr algn="l"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字体：宋体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颜色：红色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字号：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12px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对齐：左对齐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7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6" grpId="0" bldLvl="0" animBg="1"/>
      <p:bldP spid="67072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7140" y="2950845"/>
            <a:ext cx="6859905" cy="10229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学生展示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45130" y="2164479"/>
            <a:ext cx="1484051" cy="10227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45130" y="4074921"/>
            <a:ext cx="1484051" cy="10227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水杯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4405" y="2174379"/>
            <a:ext cx="1484051" cy="10227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胸卡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84405" y="4084821"/>
            <a:ext cx="1484051" cy="10227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Entry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10065" y="328005"/>
            <a:ext cx="169400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spc="3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课前准备</a:t>
            </a:r>
            <a:endParaRPr lang="zh-CN" altLang="en-US" sz="2800" b="1" spc="3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6" grpId="0" bldLvl="0" animBg="1"/>
      <p:bldP spid="1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-1651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8310" y="303530"/>
            <a:ext cx="3060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评价标准</a:t>
            </a:r>
            <a:endParaRPr lang="zh-CN" altLang="en-US" sz="5400" b="1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1"/>
          <p:cNvGraphicFramePr/>
          <p:nvPr/>
        </p:nvGraphicFramePr>
        <p:xfrm>
          <a:off x="448310" y="1602105"/>
          <a:ext cx="11580495" cy="4389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0445"/>
                <a:gridCol w="2026285"/>
                <a:gridCol w="5941695"/>
                <a:gridCol w="431800"/>
                <a:gridCol w="433070"/>
                <a:gridCol w="431800"/>
                <a:gridCol w="429895"/>
                <a:gridCol w="433070"/>
                <a:gridCol w="432435"/>
              </a:tblGrid>
              <a:tr h="365760"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评分项目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评分要求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小组评分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课前学习测试(20分)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能正确完成课前题目，每个5分。共20分。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课堂任务（60分）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能使用行内样式的方法编写行内样式设置字体的样式。得20分。能使用内部样式的方法编写行内样式设置字体的样式。得20分。能使用内部样式的方法设置按钮的背景颜色。得20分。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37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代码规范性（10分）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代码命名规范，得5分。2、在规定时间内完成任务，得5分。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教师评分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课堂表现（10分）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认真听课，积极发言，积极参与课堂任务训练，酌情给分，共10分。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560091" y="601876"/>
            <a:ext cx="3190543" cy="782423"/>
          </a:xfrm>
        </p:spPr>
        <p:txBody>
          <a:bodyPr/>
          <a:lstStyle/>
          <a:p>
            <a:r>
              <a:rPr lang="zh-CN" altLang="en-US" sz="4000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总结和反思</a:t>
            </a:r>
            <a:endParaRPr lang="zh-CN" altLang="en-US" sz="4000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28665" y="3429878"/>
            <a:ext cx="2047332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CSS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样式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336021" y="3346709"/>
            <a:ext cx="427668" cy="14450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8"/>
          <p:cNvSpPr txBox="1"/>
          <p:nvPr/>
        </p:nvSpPr>
        <p:spPr>
          <a:xfrm>
            <a:off x="8566291" y="3429878"/>
            <a:ext cx="2292209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文本样式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6564319" y="3429878"/>
            <a:ext cx="1713649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字体样式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536700" y="3124107"/>
            <a:ext cx="1814091" cy="18140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736946" y="3467583"/>
            <a:ext cx="1342828" cy="1258036"/>
            <a:chOff x="2900363" y="5172075"/>
            <a:chExt cx="1458119" cy="1366045"/>
          </a:xfrm>
          <a:solidFill>
            <a:schemeClr val="bg1"/>
          </a:solidFill>
        </p:grpSpPr>
        <p:sp>
          <p:nvSpPr>
            <p:cNvPr id="34" name="Freeform 8"/>
            <p:cNvSpPr/>
            <p:nvPr/>
          </p:nvSpPr>
          <p:spPr bwMode="auto">
            <a:xfrm>
              <a:off x="2900363" y="5172075"/>
              <a:ext cx="1431925" cy="1033463"/>
            </a:xfrm>
            <a:custGeom>
              <a:avLst/>
              <a:gdLst>
                <a:gd name="T0" fmla="*/ 585 w 902"/>
                <a:gd name="T1" fmla="*/ 651 h 651"/>
                <a:gd name="T2" fmla="*/ 585 w 902"/>
                <a:gd name="T3" fmla="*/ 637 h 651"/>
                <a:gd name="T4" fmla="*/ 585 w 902"/>
                <a:gd name="T5" fmla="*/ 591 h 651"/>
                <a:gd name="T6" fmla="*/ 585 w 902"/>
                <a:gd name="T7" fmla="*/ 577 h 651"/>
                <a:gd name="T8" fmla="*/ 571 w 902"/>
                <a:gd name="T9" fmla="*/ 577 h 651"/>
                <a:gd name="T10" fmla="*/ 74 w 902"/>
                <a:gd name="T11" fmla="*/ 577 h 651"/>
                <a:gd name="T12" fmla="*/ 74 w 902"/>
                <a:gd name="T13" fmla="*/ 72 h 651"/>
                <a:gd name="T14" fmla="*/ 828 w 902"/>
                <a:gd name="T15" fmla="*/ 72 h 651"/>
                <a:gd name="T16" fmla="*/ 828 w 902"/>
                <a:gd name="T17" fmla="*/ 529 h 651"/>
                <a:gd name="T18" fmla="*/ 828 w 902"/>
                <a:gd name="T19" fmla="*/ 541 h 651"/>
                <a:gd name="T20" fmla="*/ 840 w 902"/>
                <a:gd name="T21" fmla="*/ 541 h 651"/>
                <a:gd name="T22" fmla="*/ 840 w 902"/>
                <a:gd name="T23" fmla="*/ 541 h 651"/>
                <a:gd name="T24" fmla="*/ 862 w 902"/>
                <a:gd name="T25" fmla="*/ 545 h 651"/>
                <a:gd name="T26" fmla="*/ 884 w 902"/>
                <a:gd name="T27" fmla="*/ 551 h 651"/>
                <a:gd name="T28" fmla="*/ 902 w 902"/>
                <a:gd name="T29" fmla="*/ 557 h 651"/>
                <a:gd name="T30" fmla="*/ 902 w 902"/>
                <a:gd name="T31" fmla="*/ 537 h 651"/>
                <a:gd name="T32" fmla="*/ 902 w 902"/>
                <a:gd name="T33" fmla="*/ 60 h 651"/>
                <a:gd name="T34" fmla="*/ 902 w 902"/>
                <a:gd name="T35" fmla="*/ 60 h 651"/>
                <a:gd name="T36" fmla="*/ 900 w 902"/>
                <a:gd name="T37" fmla="*/ 48 h 651"/>
                <a:gd name="T38" fmla="*/ 896 w 902"/>
                <a:gd name="T39" fmla="*/ 36 h 651"/>
                <a:gd name="T40" fmla="*/ 892 w 902"/>
                <a:gd name="T41" fmla="*/ 26 h 651"/>
                <a:gd name="T42" fmla="*/ 884 w 902"/>
                <a:gd name="T43" fmla="*/ 18 h 651"/>
                <a:gd name="T44" fmla="*/ 874 w 902"/>
                <a:gd name="T45" fmla="*/ 10 h 651"/>
                <a:gd name="T46" fmla="*/ 864 w 902"/>
                <a:gd name="T47" fmla="*/ 4 h 651"/>
                <a:gd name="T48" fmla="*/ 854 w 902"/>
                <a:gd name="T49" fmla="*/ 0 h 651"/>
                <a:gd name="T50" fmla="*/ 842 w 902"/>
                <a:gd name="T51" fmla="*/ 0 h 651"/>
                <a:gd name="T52" fmla="*/ 60 w 902"/>
                <a:gd name="T53" fmla="*/ 0 h 651"/>
                <a:gd name="T54" fmla="*/ 60 w 902"/>
                <a:gd name="T55" fmla="*/ 0 h 651"/>
                <a:gd name="T56" fmla="*/ 48 w 902"/>
                <a:gd name="T57" fmla="*/ 0 h 651"/>
                <a:gd name="T58" fmla="*/ 36 w 902"/>
                <a:gd name="T59" fmla="*/ 4 h 651"/>
                <a:gd name="T60" fmla="*/ 26 w 902"/>
                <a:gd name="T61" fmla="*/ 10 h 651"/>
                <a:gd name="T62" fmla="*/ 18 w 902"/>
                <a:gd name="T63" fmla="*/ 18 h 651"/>
                <a:gd name="T64" fmla="*/ 10 w 902"/>
                <a:gd name="T65" fmla="*/ 26 h 651"/>
                <a:gd name="T66" fmla="*/ 4 w 902"/>
                <a:gd name="T67" fmla="*/ 36 h 651"/>
                <a:gd name="T68" fmla="*/ 2 w 902"/>
                <a:gd name="T69" fmla="*/ 48 h 651"/>
                <a:gd name="T70" fmla="*/ 0 w 902"/>
                <a:gd name="T71" fmla="*/ 60 h 651"/>
                <a:gd name="T72" fmla="*/ 0 w 902"/>
                <a:gd name="T73" fmla="*/ 591 h 651"/>
                <a:gd name="T74" fmla="*/ 0 w 902"/>
                <a:gd name="T75" fmla="*/ 591 h 651"/>
                <a:gd name="T76" fmla="*/ 2 w 902"/>
                <a:gd name="T77" fmla="*/ 603 h 651"/>
                <a:gd name="T78" fmla="*/ 4 w 902"/>
                <a:gd name="T79" fmla="*/ 613 h 651"/>
                <a:gd name="T80" fmla="*/ 10 w 902"/>
                <a:gd name="T81" fmla="*/ 623 h 651"/>
                <a:gd name="T82" fmla="*/ 18 w 902"/>
                <a:gd name="T83" fmla="*/ 633 h 651"/>
                <a:gd name="T84" fmla="*/ 26 w 902"/>
                <a:gd name="T85" fmla="*/ 639 h 651"/>
                <a:gd name="T86" fmla="*/ 36 w 902"/>
                <a:gd name="T87" fmla="*/ 645 h 651"/>
                <a:gd name="T88" fmla="*/ 48 w 902"/>
                <a:gd name="T89" fmla="*/ 649 h 651"/>
                <a:gd name="T90" fmla="*/ 60 w 902"/>
                <a:gd name="T91" fmla="*/ 651 h 651"/>
                <a:gd name="T92" fmla="*/ 571 w 902"/>
                <a:gd name="T93" fmla="*/ 651 h 651"/>
                <a:gd name="T94" fmla="*/ 585 w 902"/>
                <a:gd name="T95" fmla="*/ 651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2" h="651">
                  <a:moveTo>
                    <a:pt x="585" y="651"/>
                  </a:moveTo>
                  <a:lnTo>
                    <a:pt x="585" y="637"/>
                  </a:lnTo>
                  <a:lnTo>
                    <a:pt x="585" y="591"/>
                  </a:lnTo>
                  <a:lnTo>
                    <a:pt x="585" y="577"/>
                  </a:lnTo>
                  <a:lnTo>
                    <a:pt x="571" y="577"/>
                  </a:lnTo>
                  <a:lnTo>
                    <a:pt x="74" y="577"/>
                  </a:lnTo>
                  <a:lnTo>
                    <a:pt x="74" y="72"/>
                  </a:lnTo>
                  <a:lnTo>
                    <a:pt x="828" y="72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40" y="541"/>
                  </a:lnTo>
                  <a:lnTo>
                    <a:pt x="840" y="541"/>
                  </a:lnTo>
                  <a:lnTo>
                    <a:pt x="862" y="545"/>
                  </a:lnTo>
                  <a:lnTo>
                    <a:pt x="884" y="551"/>
                  </a:lnTo>
                  <a:lnTo>
                    <a:pt x="902" y="557"/>
                  </a:lnTo>
                  <a:lnTo>
                    <a:pt x="902" y="537"/>
                  </a:lnTo>
                  <a:lnTo>
                    <a:pt x="902" y="60"/>
                  </a:lnTo>
                  <a:lnTo>
                    <a:pt x="902" y="60"/>
                  </a:lnTo>
                  <a:lnTo>
                    <a:pt x="900" y="48"/>
                  </a:lnTo>
                  <a:lnTo>
                    <a:pt x="896" y="36"/>
                  </a:lnTo>
                  <a:lnTo>
                    <a:pt x="892" y="26"/>
                  </a:lnTo>
                  <a:lnTo>
                    <a:pt x="884" y="18"/>
                  </a:lnTo>
                  <a:lnTo>
                    <a:pt x="874" y="10"/>
                  </a:lnTo>
                  <a:lnTo>
                    <a:pt x="864" y="4"/>
                  </a:lnTo>
                  <a:lnTo>
                    <a:pt x="854" y="0"/>
                  </a:lnTo>
                  <a:lnTo>
                    <a:pt x="84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591"/>
                  </a:lnTo>
                  <a:lnTo>
                    <a:pt x="0" y="591"/>
                  </a:lnTo>
                  <a:lnTo>
                    <a:pt x="2" y="603"/>
                  </a:lnTo>
                  <a:lnTo>
                    <a:pt x="4" y="613"/>
                  </a:lnTo>
                  <a:lnTo>
                    <a:pt x="10" y="623"/>
                  </a:lnTo>
                  <a:lnTo>
                    <a:pt x="18" y="633"/>
                  </a:lnTo>
                  <a:lnTo>
                    <a:pt x="26" y="639"/>
                  </a:lnTo>
                  <a:lnTo>
                    <a:pt x="36" y="645"/>
                  </a:lnTo>
                  <a:lnTo>
                    <a:pt x="48" y="649"/>
                  </a:lnTo>
                  <a:lnTo>
                    <a:pt x="60" y="651"/>
                  </a:lnTo>
                  <a:lnTo>
                    <a:pt x="571" y="651"/>
                  </a:lnTo>
                  <a:lnTo>
                    <a:pt x="585" y="6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3163888" y="5657850"/>
              <a:ext cx="111125" cy="350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609975" y="5600700"/>
              <a:ext cx="111125" cy="407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392488" y="5489575"/>
              <a:ext cx="112712" cy="519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3854450" y="5470525"/>
              <a:ext cx="258762" cy="111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3636169" y="5676107"/>
              <a:ext cx="722313" cy="862013"/>
            </a:xfrm>
            <a:custGeom>
              <a:avLst/>
              <a:gdLst>
                <a:gd name="T0" fmla="*/ 389 w 455"/>
                <a:gd name="T1" fmla="*/ 240 h 543"/>
                <a:gd name="T2" fmla="*/ 361 w 455"/>
                <a:gd name="T3" fmla="*/ 228 h 543"/>
                <a:gd name="T4" fmla="*/ 333 w 455"/>
                <a:gd name="T5" fmla="*/ 226 h 543"/>
                <a:gd name="T6" fmla="*/ 313 w 455"/>
                <a:gd name="T7" fmla="*/ 226 h 543"/>
                <a:gd name="T8" fmla="*/ 263 w 455"/>
                <a:gd name="T9" fmla="*/ 236 h 543"/>
                <a:gd name="T10" fmla="*/ 263 w 455"/>
                <a:gd name="T11" fmla="*/ 46 h 543"/>
                <a:gd name="T12" fmla="*/ 261 w 455"/>
                <a:gd name="T13" fmla="*/ 28 h 543"/>
                <a:gd name="T14" fmla="*/ 250 w 455"/>
                <a:gd name="T15" fmla="*/ 14 h 543"/>
                <a:gd name="T16" fmla="*/ 236 w 455"/>
                <a:gd name="T17" fmla="*/ 4 h 543"/>
                <a:gd name="T18" fmla="*/ 218 w 455"/>
                <a:gd name="T19" fmla="*/ 0 h 543"/>
                <a:gd name="T20" fmla="*/ 208 w 455"/>
                <a:gd name="T21" fmla="*/ 2 h 543"/>
                <a:gd name="T22" fmla="*/ 192 w 455"/>
                <a:gd name="T23" fmla="*/ 8 h 543"/>
                <a:gd name="T24" fmla="*/ 180 w 455"/>
                <a:gd name="T25" fmla="*/ 20 h 543"/>
                <a:gd name="T26" fmla="*/ 172 w 455"/>
                <a:gd name="T27" fmla="*/ 36 h 543"/>
                <a:gd name="T28" fmla="*/ 172 w 455"/>
                <a:gd name="T29" fmla="*/ 308 h 543"/>
                <a:gd name="T30" fmla="*/ 172 w 455"/>
                <a:gd name="T31" fmla="*/ 320 h 543"/>
                <a:gd name="T32" fmla="*/ 166 w 455"/>
                <a:gd name="T33" fmla="*/ 336 h 543"/>
                <a:gd name="T34" fmla="*/ 156 w 455"/>
                <a:gd name="T35" fmla="*/ 348 h 543"/>
                <a:gd name="T36" fmla="*/ 142 w 455"/>
                <a:gd name="T37" fmla="*/ 353 h 543"/>
                <a:gd name="T38" fmla="*/ 134 w 455"/>
                <a:gd name="T39" fmla="*/ 355 h 543"/>
                <a:gd name="T40" fmla="*/ 104 w 455"/>
                <a:gd name="T41" fmla="*/ 348 h 543"/>
                <a:gd name="T42" fmla="*/ 90 w 455"/>
                <a:gd name="T43" fmla="*/ 344 h 543"/>
                <a:gd name="T44" fmla="*/ 76 w 455"/>
                <a:gd name="T45" fmla="*/ 344 h 543"/>
                <a:gd name="T46" fmla="*/ 54 w 455"/>
                <a:gd name="T47" fmla="*/ 346 h 543"/>
                <a:gd name="T48" fmla="*/ 34 w 455"/>
                <a:gd name="T49" fmla="*/ 355 h 543"/>
                <a:gd name="T50" fmla="*/ 4 w 455"/>
                <a:gd name="T51" fmla="*/ 379 h 543"/>
                <a:gd name="T52" fmla="*/ 2 w 455"/>
                <a:gd name="T53" fmla="*/ 385 h 543"/>
                <a:gd name="T54" fmla="*/ 2 w 455"/>
                <a:gd name="T55" fmla="*/ 391 h 543"/>
                <a:gd name="T56" fmla="*/ 16 w 455"/>
                <a:gd name="T57" fmla="*/ 403 h 543"/>
                <a:gd name="T58" fmla="*/ 76 w 455"/>
                <a:gd name="T59" fmla="*/ 437 h 543"/>
                <a:gd name="T60" fmla="*/ 130 w 455"/>
                <a:gd name="T61" fmla="*/ 471 h 543"/>
                <a:gd name="T62" fmla="*/ 156 w 455"/>
                <a:gd name="T63" fmla="*/ 491 h 543"/>
                <a:gd name="T64" fmla="*/ 204 w 455"/>
                <a:gd name="T65" fmla="*/ 519 h 543"/>
                <a:gd name="T66" fmla="*/ 250 w 455"/>
                <a:gd name="T67" fmla="*/ 535 h 543"/>
                <a:gd name="T68" fmla="*/ 303 w 455"/>
                <a:gd name="T69" fmla="*/ 541 h 543"/>
                <a:gd name="T70" fmla="*/ 333 w 455"/>
                <a:gd name="T71" fmla="*/ 543 h 543"/>
                <a:gd name="T72" fmla="*/ 365 w 455"/>
                <a:gd name="T73" fmla="*/ 539 h 543"/>
                <a:gd name="T74" fmla="*/ 389 w 455"/>
                <a:gd name="T75" fmla="*/ 529 h 543"/>
                <a:gd name="T76" fmla="*/ 411 w 455"/>
                <a:gd name="T77" fmla="*/ 513 h 543"/>
                <a:gd name="T78" fmla="*/ 427 w 455"/>
                <a:gd name="T79" fmla="*/ 493 h 543"/>
                <a:gd name="T80" fmla="*/ 439 w 455"/>
                <a:gd name="T81" fmla="*/ 469 h 543"/>
                <a:gd name="T82" fmla="*/ 453 w 455"/>
                <a:gd name="T83" fmla="*/ 417 h 543"/>
                <a:gd name="T84" fmla="*/ 455 w 455"/>
                <a:gd name="T85" fmla="*/ 391 h 543"/>
                <a:gd name="T86" fmla="*/ 453 w 455"/>
                <a:gd name="T87" fmla="*/ 344 h 543"/>
                <a:gd name="T88" fmla="*/ 445 w 455"/>
                <a:gd name="T89" fmla="*/ 304 h 543"/>
                <a:gd name="T90" fmla="*/ 425 w 455"/>
                <a:gd name="T91" fmla="*/ 270 h 543"/>
                <a:gd name="T92" fmla="*/ 389 w 455"/>
                <a:gd name="T93" fmla="*/ 24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5" h="543">
                  <a:moveTo>
                    <a:pt x="389" y="240"/>
                  </a:moveTo>
                  <a:lnTo>
                    <a:pt x="389" y="240"/>
                  </a:lnTo>
                  <a:lnTo>
                    <a:pt x="375" y="234"/>
                  </a:lnTo>
                  <a:lnTo>
                    <a:pt x="361" y="228"/>
                  </a:lnTo>
                  <a:lnTo>
                    <a:pt x="347" y="226"/>
                  </a:lnTo>
                  <a:lnTo>
                    <a:pt x="333" y="226"/>
                  </a:lnTo>
                  <a:lnTo>
                    <a:pt x="333" y="226"/>
                  </a:lnTo>
                  <a:lnTo>
                    <a:pt x="313" y="226"/>
                  </a:lnTo>
                  <a:lnTo>
                    <a:pt x="295" y="230"/>
                  </a:lnTo>
                  <a:lnTo>
                    <a:pt x="263" y="236"/>
                  </a:lnTo>
                  <a:lnTo>
                    <a:pt x="263" y="46"/>
                  </a:lnTo>
                  <a:lnTo>
                    <a:pt x="263" y="46"/>
                  </a:lnTo>
                  <a:lnTo>
                    <a:pt x="263" y="36"/>
                  </a:lnTo>
                  <a:lnTo>
                    <a:pt x="261" y="28"/>
                  </a:lnTo>
                  <a:lnTo>
                    <a:pt x="257" y="20"/>
                  </a:lnTo>
                  <a:lnTo>
                    <a:pt x="250" y="14"/>
                  </a:lnTo>
                  <a:lnTo>
                    <a:pt x="242" y="8"/>
                  </a:lnTo>
                  <a:lnTo>
                    <a:pt x="236" y="4"/>
                  </a:lnTo>
                  <a:lnTo>
                    <a:pt x="226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08" y="2"/>
                  </a:lnTo>
                  <a:lnTo>
                    <a:pt x="200" y="4"/>
                  </a:lnTo>
                  <a:lnTo>
                    <a:pt x="192" y="8"/>
                  </a:lnTo>
                  <a:lnTo>
                    <a:pt x="186" y="14"/>
                  </a:lnTo>
                  <a:lnTo>
                    <a:pt x="180" y="20"/>
                  </a:lnTo>
                  <a:lnTo>
                    <a:pt x="176" y="28"/>
                  </a:lnTo>
                  <a:lnTo>
                    <a:pt x="172" y="36"/>
                  </a:lnTo>
                  <a:lnTo>
                    <a:pt x="172" y="46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20"/>
                  </a:lnTo>
                  <a:lnTo>
                    <a:pt x="170" y="328"/>
                  </a:lnTo>
                  <a:lnTo>
                    <a:pt x="166" y="336"/>
                  </a:lnTo>
                  <a:lnTo>
                    <a:pt x="162" y="342"/>
                  </a:lnTo>
                  <a:lnTo>
                    <a:pt x="156" y="348"/>
                  </a:lnTo>
                  <a:lnTo>
                    <a:pt x="150" y="350"/>
                  </a:lnTo>
                  <a:lnTo>
                    <a:pt x="142" y="353"/>
                  </a:lnTo>
                  <a:lnTo>
                    <a:pt x="134" y="355"/>
                  </a:lnTo>
                  <a:lnTo>
                    <a:pt x="134" y="355"/>
                  </a:lnTo>
                  <a:lnTo>
                    <a:pt x="120" y="353"/>
                  </a:lnTo>
                  <a:lnTo>
                    <a:pt x="104" y="348"/>
                  </a:lnTo>
                  <a:lnTo>
                    <a:pt x="104" y="348"/>
                  </a:lnTo>
                  <a:lnTo>
                    <a:pt x="90" y="344"/>
                  </a:lnTo>
                  <a:lnTo>
                    <a:pt x="76" y="344"/>
                  </a:lnTo>
                  <a:lnTo>
                    <a:pt x="76" y="344"/>
                  </a:lnTo>
                  <a:lnTo>
                    <a:pt x="66" y="344"/>
                  </a:lnTo>
                  <a:lnTo>
                    <a:pt x="54" y="346"/>
                  </a:lnTo>
                  <a:lnTo>
                    <a:pt x="44" y="350"/>
                  </a:lnTo>
                  <a:lnTo>
                    <a:pt x="34" y="355"/>
                  </a:lnTo>
                  <a:lnTo>
                    <a:pt x="16" y="367"/>
                  </a:lnTo>
                  <a:lnTo>
                    <a:pt x="4" y="379"/>
                  </a:lnTo>
                  <a:lnTo>
                    <a:pt x="4" y="379"/>
                  </a:lnTo>
                  <a:lnTo>
                    <a:pt x="2" y="385"/>
                  </a:lnTo>
                  <a:lnTo>
                    <a:pt x="0" y="389"/>
                  </a:lnTo>
                  <a:lnTo>
                    <a:pt x="2" y="391"/>
                  </a:lnTo>
                  <a:lnTo>
                    <a:pt x="6" y="395"/>
                  </a:lnTo>
                  <a:lnTo>
                    <a:pt x="16" y="403"/>
                  </a:lnTo>
                  <a:lnTo>
                    <a:pt x="32" y="413"/>
                  </a:lnTo>
                  <a:lnTo>
                    <a:pt x="76" y="437"/>
                  </a:lnTo>
                  <a:lnTo>
                    <a:pt x="102" y="451"/>
                  </a:lnTo>
                  <a:lnTo>
                    <a:pt x="130" y="471"/>
                  </a:lnTo>
                  <a:lnTo>
                    <a:pt x="130" y="471"/>
                  </a:lnTo>
                  <a:lnTo>
                    <a:pt x="156" y="491"/>
                  </a:lnTo>
                  <a:lnTo>
                    <a:pt x="180" y="505"/>
                  </a:lnTo>
                  <a:lnTo>
                    <a:pt x="204" y="519"/>
                  </a:lnTo>
                  <a:lnTo>
                    <a:pt x="226" y="527"/>
                  </a:lnTo>
                  <a:lnTo>
                    <a:pt x="250" y="535"/>
                  </a:lnTo>
                  <a:lnTo>
                    <a:pt x="275" y="539"/>
                  </a:lnTo>
                  <a:lnTo>
                    <a:pt x="303" y="541"/>
                  </a:lnTo>
                  <a:lnTo>
                    <a:pt x="333" y="543"/>
                  </a:lnTo>
                  <a:lnTo>
                    <a:pt x="333" y="543"/>
                  </a:lnTo>
                  <a:lnTo>
                    <a:pt x="349" y="541"/>
                  </a:lnTo>
                  <a:lnTo>
                    <a:pt x="365" y="539"/>
                  </a:lnTo>
                  <a:lnTo>
                    <a:pt x="377" y="535"/>
                  </a:lnTo>
                  <a:lnTo>
                    <a:pt x="389" y="529"/>
                  </a:lnTo>
                  <a:lnTo>
                    <a:pt x="401" y="521"/>
                  </a:lnTo>
                  <a:lnTo>
                    <a:pt x="411" y="513"/>
                  </a:lnTo>
                  <a:lnTo>
                    <a:pt x="419" y="503"/>
                  </a:lnTo>
                  <a:lnTo>
                    <a:pt x="427" y="493"/>
                  </a:lnTo>
                  <a:lnTo>
                    <a:pt x="433" y="481"/>
                  </a:lnTo>
                  <a:lnTo>
                    <a:pt x="439" y="469"/>
                  </a:lnTo>
                  <a:lnTo>
                    <a:pt x="447" y="443"/>
                  </a:lnTo>
                  <a:lnTo>
                    <a:pt x="453" y="417"/>
                  </a:lnTo>
                  <a:lnTo>
                    <a:pt x="455" y="391"/>
                  </a:lnTo>
                  <a:lnTo>
                    <a:pt x="455" y="391"/>
                  </a:lnTo>
                  <a:lnTo>
                    <a:pt x="453" y="367"/>
                  </a:lnTo>
                  <a:lnTo>
                    <a:pt x="453" y="344"/>
                  </a:lnTo>
                  <a:lnTo>
                    <a:pt x="449" y="322"/>
                  </a:lnTo>
                  <a:lnTo>
                    <a:pt x="445" y="304"/>
                  </a:lnTo>
                  <a:lnTo>
                    <a:pt x="437" y="286"/>
                  </a:lnTo>
                  <a:lnTo>
                    <a:pt x="425" y="270"/>
                  </a:lnTo>
                  <a:lnTo>
                    <a:pt x="409" y="256"/>
                  </a:lnTo>
                  <a:lnTo>
                    <a:pt x="389" y="240"/>
                  </a:lnTo>
                  <a:lnTo>
                    <a:pt x="389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 flipH="1">
            <a:off x="8292432" y="3346709"/>
            <a:ext cx="427668" cy="14450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" y="1341"/>
            <a:ext cx="12187238" cy="685532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223850" y="530485"/>
            <a:ext cx="1055797" cy="361809"/>
          </a:xfrm>
          <a:prstGeom prst="roundRect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152400" dist="254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09245" y="276860"/>
            <a:ext cx="868680" cy="86868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152400" dist="254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" y="299720"/>
            <a:ext cx="488950" cy="84582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1203810" y="602221"/>
            <a:ext cx="1110562" cy="261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冥想的驴子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210560" y="41275"/>
            <a:ext cx="8161020" cy="13836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1">
                <a:ea typeface="宋体" panose="02010600030101010101" pitchFamily="2" charset="-122"/>
              </a:rPr>
              <a:t>任务：</a:t>
            </a:r>
            <a:r>
              <a:rPr lang="zh-CN" sz="2800" b="0">
                <a:ea typeface="宋体" panose="02010600030101010101" pitchFamily="2" charset="-122"/>
              </a:rPr>
              <a:t>一、第三种外部样式表如何使用？二、根据下发的文字资料，完成以下效果图的任务。</a:t>
            </a:r>
            <a:endParaRPr lang="zh-CN" altLang="en-US" sz="2800"/>
          </a:p>
        </p:txBody>
      </p:sp>
      <p:pic>
        <p:nvPicPr>
          <p:cNvPr id="55" name="图片 54"/>
          <p:cNvPicPr/>
          <p:nvPr/>
        </p:nvPicPr>
        <p:blipFill>
          <a:blip r:embed="rId3"/>
          <a:stretch>
            <a:fillRect/>
          </a:stretch>
        </p:blipFill>
        <p:spPr>
          <a:xfrm>
            <a:off x="3210560" y="1570990"/>
            <a:ext cx="8980170" cy="5059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" name="文本框 55"/>
          <p:cNvSpPr txBox="1"/>
          <p:nvPr/>
        </p:nvSpPr>
        <p:spPr>
          <a:xfrm>
            <a:off x="881380" y="2023110"/>
            <a:ext cx="1016635" cy="23069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</a:t>
            </a:r>
            <a:endParaRPr lang="zh-CN" alt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</a:t>
            </a:r>
            <a:endParaRPr lang="zh-CN" alt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</a:t>
            </a:r>
            <a:endParaRPr lang="zh-CN" alt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3600" dirty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</a:t>
            </a:r>
            <a:endParaRPr lang="zh-CN" altLang="en-US" sz="360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12" b="77544"/>
          <a:stretch>
            <a:fillRect/>
          </a:stretch>
        </p:blipFill>
        <p:spPr>
          <a:xfrm>
            <a:off x="221295" y="1887011"/>
            <a:ext cx="2423471" cy="2442719"/>
          </a:xfrm>
          <a:prstGeom prst="rect">
            <a:avLst/>
          </a:prstGeom>
        </p:spPr>
      </p:pic>
      <p:pic>
        <p:nvPicPr>
          <p:cNvPr id="5" name="图片 4" descr="QQ截图201710250927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3605"/>
            <a:ext cx="5588000" cy="4251325"/>
          </a:xfrm>
          <a:prstGeom prst="rect">
            <a:avLst/>
          </a:prstGeom>
        </p:spPr>
      </p:pic>
      <p:pic>
        <p:nvPicPr>
          <p:cNvPr id="4" name="图片 3" descr="QQ截图201710111015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157480"/>
            <a:ext cx="7213600" cy="6533515"/>
          </a:xfrm>
          <a:prstGeom prst="rect">
            <a:avLst/>
          </a:prstGeom>
        </p:spPr>
      </p:pic>
      <p:sp>
        <p:nvSpPr>
          <p:cNvPr id="3" name="燕尾形箭头 2"/>
          <p:cNvSpPr/>
          <p:nvPr/>
        </p:nvSpPr>
        <p:spPr>
          <a:xfrm>
            <a:off x="3721100" y="4934585"/>
            <a:ext cx="1866900" cy="1583690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MH_Entry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54695" y="194020"/>
            <a:ext cx="169400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spc="3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任务引入</a:t>
            </a:r>
            <a:endParaRPr lang="zh-CN" altLang="en-US" sz="2800" b="1" spc="3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560091" y="601876"/>
            <a:ext cx="3190543" cy="782423"/>
          </a:xfrm>
        </p:spPr>
        <p:txBody>
          <a:bodyPr/>
          <a:lstStyle/>
          <a:p>
            <a:r>
              <a:rPr lang="zh-CN" altLang="en-US" sz="4000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  <a:endParaRPr lang="zh-CN" altLang="en-US" sz="4000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992880" y="2736850"/>
            <a:ext cx="7625080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能使用CSS样式设置注册页面字体的样式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3696325" y="2677069"/>
            <a:ext cx="296711" cy="10025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1536700" y="3124107"/>
            <a:ext cx="1814091" cy="18140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736946" y="3467583"/>
            <a:ext cx="1342828" cy="1258036"/>
            <a:chOff x="2900363" y="5172075"/>
            <a:chExt cx="1458119" cy="1366045"/>
          </a:xfrm>
          <a:solidFill>
            <a:schemeClr val="bg1"/>
          </a:solidFill>
        </p:grpSpPr>
        <p:sp>
          <p:nvSpPr>
            <p:cNvPr id="34" name="Freeform 8"/>
            <p:cNvSpPr/>
            <p:nvPr/>
          </p:nvSpPr>
          <p:spPr bwMode="auto">
            <a:xfrm>
              <a:off x="2900363" y="5172075"/>
              <a:ext cx="1431925" cy="1033463"/>
            </a:xfrm>
            <a:custGeom>
              <a:avLst/>
              <a:gdLst>
                <a:gd name="T0" fmla="*/ 585 w 902"/>
                <a:gd name="T1" fmla="*/ 651 h 651"/>
                <a:gd name="T2" fmla="*/ 585 w 902"/>
                <a:gd name="T3" fmla="*/ 637 h 651"/>
                <a:gd name="T4" fmla="*/ 585 w 902"/>
                <a:gd name="T5" fmla="*/ 591 h 651"/>
                <a:gd name="T6" fmla="*/ 585 w 902"/>
                <a:gd name="T7" fmla="*/ 577 h 651"/>
                <a:gd name="T8" fmla="*/ 571 w 902"/>
                <a:gd name="T9" fmla="*/ 577 h 651"/>
                <a:gd name="T10" fmla="*/ 74 w 902"/>
                <a:gd name="T11" fmla="*/ 577 h 651"/>
                <a:gd name="T12" fmla="*/ 74 w 902"/>
                <a:gd name="T13" fmla="*/ 72 h 651"/>
                <a:gd name="T14" fmla="*/ 828 w 902"/>
                <a:gd name="T15" fmla="*/ 72 h 651"/>
                <a:gd name="T16" fmla="*/ 828 w 902"/>
                <a:gd name="T17" fmla="*/ 529 h 651"/>
                <a:gd name="T18" fmla="*/ 828 w 902"/>
                <a:gd name="T19" fmla="*/ 541 h 651"/>
                <a:gd name="T20" fmla="*/ 840 w 902"/>
                <a:gd name="T21" fmla="*/ 541 h 651"/>
                <a:gd name="T22" fmla="*/ 840 w 902"/>
                <a:gd name="T23" fmla="*/ 541 h 651"/>
                <a:gd name="T24" fmla="*/ 862 w 902"/>
                <a:gd name="T25" fmla="*/ 545 h 651"/>
                <a:gd name="T26" fmla="*/ 884 w 902"/>
                <a:gd name="T27" fmla="*/ 551 h 651"/>
                <a:gd name="T28" fmla="*/ 902 w 902"/>
                <a:gd name="T29" fmla="*/ 557 h 651"/>
                <a:gd name="T30" fmla="*/ 902 w 902"/>
                <a:gd name="T31" fmla="*/ 537 h 651"/>
                <a:gd name="T32" fmla="*/ 902 w 902"/>
                <a:gd name="T33" fmla="*/ 60 h 651"/>
                <a:gd name="T34" fmla="*/ 902 w 902"/>
                <a:gd name="T35" fmla="*/ 60 h 651"/>
                <a:gd name="T36" fmla="*/ 900 w 902"/>
                <a:gd name="T37" fmla="*/ 48 h 651"/>
                <a:gd name="T38" fmla="*/ 896 w 902"/>
                <a:gd name="T39" fmla="*/ 36 h 651"/>
                <a:gd name="T40" fmla="*/ 892 w 902"/>
                <a:gd name="T41" fmla="*/ 26 h 651"/>
                <a:gd name="T42" fmla="*/ 884 w 902"/>
                <a:gd name="T43" fmla="*/ 18 h 651"/>
                <a:gd name="T44" fmla="*/ 874 w 902"/>
                <a:gd name="T45" fmla="*/ 10 h 651"/>
                <a:gd name="T46" fmla="*/ 864 w 902"/>
                <a:gd name="T47" fmla="*/ 4 h 651"/>
                <a:gd name="T48" fmla="*/ 854 w 902"/>
                <a:gd name="T49" fmla="*/ 0 h 651"/>
                <a:gd name="T50" fmla="*/ 842 w 902"/>
                <a:gd name="T51" fmla="*/ 0 h 651"/>
                <a:gd name="T52" fmla="*/ 60 w 902"/>
                <a:gd name="T53" fmla="*/ 0 h 651"/>
                <a:gd name="T54" fmla="*/ 60 w 902"/>
                <a:gd name="T55" fmla="*/ 0 h 651"/>
                <a:gd name="T56" fmla="*/ 48 w 902"/>
                <a:gd name="T57" fmla="*/ 0 h 651"/>
                <a:gd name="T58" fmla="*/ 36 w 902"/>
                <a:gd name="T59" fmla="*/ 4 h 651"/>
                <a:gd name="T60" fmla="*/ 26 w 902"/>
                <a:gd name="T61" fmla="*/ 10 h 651"/>
                <a:gd name="T62" fmla="*/ 18 w 902"/>
                <a:gd name="T63" fmla="*/ 18 h 651"/>
                <a:gd name="T64" fmla="*/ 10 w 902"/>
                <a:gd name="T65" fmla="*/ 26 h 651"/>
                <a:gd name="T66" fmla="*/ 4 w 902"/>
                <a:gd name="T67" fmla="*/ 36 h 651"/>
                <a:gd name="T68" fmla="*/ 2 w 902"/>
                <a:gd name="T69" fmla="*/ 48 h 651"/>
                <a:gd name="T70" fmla="*/ 0 w 902"/>
                <a:gd name="T71" fmla="*/ 60 h 651"/>
                <a:gd name="T72" fmla="*/ 0 w 902"/>
                <a:gd name="T73" fmla="*/ 591 h 651"/>
                <a:gd name="T74" fmla="*/ 0 w 902"/>
                <a:gd name="T75" fmla="*/ 591 h 651"/>
                <a:gd name="T76" fmla="*/ 2 w 902"/>
                <a:gd name="T77" fmla="*/ 603 h 651"/>
                <a:gd name="T78" fmla="*/ 4 w 902"/>
                <a:gd name="T79" fmla="*/ 613 h 651"/>
                <a:gd name="T80" fmla="*/ 10 w 902"/>
                <a:gd name="T81" fmla="*/ 623 h 651"/>
                <a:gd name="T82" fmla="*/ 18 w 902"/>
                <a:gd name="T83" fmla="*/ 633 h 651"/>
                <a:gd name="T84" fmla="*/ 26 w 902"/>
                <a:gd name="T85" fmla="*/ 639 h 651"/>
                <a:gd name="T86" fmla="*/ 36 w 902"/>
                <a:gd name="T87" fmla="*/ 645 h 651"/>
                <a:gd name="T88" fmla="*/ 48 w 902"/>
                <a:gd name="T89" fmla="*/ 649 h 651"/>
                <a:gd name="T90" fmla="*/ 60 w 902"/>
                <a:gd name="T91" fmla="*/ 651 h 651"/>
                <a:gd name="T92" fmla="*/ 571 w 902"/>
                <a:gd name="T93" fmla="*/ 651 h 651"/>
                <a:gd name="T94" fmla="*/ 585 w 902"/>
                <a:gd name="T95" fmla="*/ 651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2" h="651">
                  <a:moveTo>
                    <a:pt x="585" y="651"/>
                  </a:moveTo>
                  <a:lnTo>
                    <a:pt x="585" y="637"/>
                  </a:lnTo>
                  <a:lnTo>
                    <a:pt x="585" y="591"/>
                  </a:lnTo>
                  <a:lnTo>
                    <a:pt x="585" y="577"/>
                  </a:lnTo>
                  <a:lnTo>
                    <a:pt x="571" y="577"/>
                  </a:lnTo>
                  <a:lnTo>
                    <a:pt x="74" y="577"/>
                  </a:lnTo>
                  <a:lnTo>
                    <a:pt x="74" y="72"/>
                  </a:lnTo>
                  <a:lnTo>
                    <a:pt x="828" y="72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40" y="541"/>
                  </a:lnTo>
                  <a:lnTo>
                    <a:pt x="840" y="541"/>
                  </a:lnTo>
                  <a:lnTo>
                    <a:pt x="862" y="545"/>
                  </a:lnTo>
                  <a:lnTo>
                    <a:pt x="884" y="551"/>
                  </a:lnTo>
                  <a:lnTo>
                    <a:pt x="902" y="557"/>
                  </a:lnTo>
                  <a:lnTo>
                    <a:pt x="902" y="537"/>
                  </a:lnTo>
                  <a:lnTo>
                    <a:pt x="902" y="60"/>
                  </a:lnTo>
                  <a:lnTo>
                    <a:pt x="902" y="60"/>
                  </a:lnTo>
                  <a:lnTo>
                    <a:pt x="900" y="48"/>
                  </a:lnTo>
                  <a:lnTo>
                    <a:pt x="896" y="36"/>
                  </a:lnTo>
                  <a:lnTo>
                    <a:pt x="892" y="26"/>
                  </a:lnTo>
                  <a:lnTo>
                    <a:pt x="884" y="18"/>
                  </a:lnTo>
                  <a:lnTo>
                    <a:pt x="874" y="10"/>
                  </a:lnTo>
                  <a:lnTo>
                    <a:pt x="864" y="4"/>
                  </a:lnTo>
                  <a:lnTo>
                    <a:pt x="854" y="0"/>
                  </a:lnTo>
                  <a:lnTo>
                    <a:pt x="84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591"/>
                  </a:lnTo>
                  <a:lnTo>
                    <a:pt x="0" y="591"/>
                  </a:lnTo>
                  <a:lnTo>
                    <a:pt x="2" y="603"/>
                  </a:lnTo>
                  <a:lnTo>
                    <a:pt x="4" y="613"/>
                  </a:lnTo>
                  <a:lnTo>
                    <a:pt x="10" y="623"/>
                  </a:lnTo>
                  <a:lnTo>
                    <a:pt x="18" y="633"/>
                  </a:lnTo>
                  <a:lnTo>
                    <a:pt x="26" y="639"/>
                  </a:lnTo>
                  <a:lnTo>
                    <a:pt x="36" y="645"/>
                  </a:lnTo>
                  <a:lnTo>
                    <a:pt x="48" y="649"/>
                  </a:lnTo>
                  <a:lnTo>
                    <a:pt x="60" y="651"/>
                  </a:lnTo>
                  <a:lnTo>
                    <a:pt x="571" y="651"/>
                  </a:lnTo>
                  <a:lnTo>
                    <a:pt x="585" y="6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3163888" y="5657850"/>
              <a:ext cx="111125" cy="350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609975" y="5600700"/>
              <a:ext cx="111125" cy="407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392488" y="5489575"/>
              <a:ext cx="112712" cy="519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3854450" y="5470525"/>
              <a:ext cx="258762" cy="111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3636169" y="5676107"/>
              <a:ext cx="722313" cy="862013"/>
            </a:xfrm>
            <a:custGeom>
              <a:avLst/>
              <a:gdLst>
                <a:gd name="T0" fmla="*/ 389 w 455"/>
                <a:gd name="T1" fmla="*/ 240 h 543"/>
                <a:gd name="T2" fmla="*/ 361 w 455"/>
                <a:gd name="T3" fmla="*/ 228 h 543"/>
                <a:gd name="T4" fmla="*/ 333 w 455"/>
                <a:gd name="T5" fmla="*/ 226 h 543"/>
                <a:gd name="T6" fmla="*/ 313 w 455"/>
                <a:gd name="T7" fmla="*/ 226 h 543"/>
                <a:gd name="T8" fmla="*/ 263 w 455"/>
                <a:gd name="T9" fmla="*/ 236 h 543"/>
                <a:gd name="T10" fmla="*/ 263 w 455"/>
                <a:gd name="T11" fmla="*/ 46 h 543"/>
                <a:gd name="T12" fmla="*/ 261 w 455"/>
                <a:gd name="T13" fmla="*/ 28 h 543"/>
                <a:gd name="T14" fmla="*/ 250 w 455"/>
                <a:gd name="T15" fmla="*/ 14 h 543"/>
                <a:gd name="T16" fmla="*/ 236 w 455"/>
                <a:gd name="T17" fmla="*/ 4 h 543"/>
                <a:gd name="T18" fmla="*/ 218 w 455"/>
                <a:gd name="T19" fmla="*/ 0 h 543"/>
                <a:gd name="T20" fmla="*/ 208 w 455"/>
                <a:gd name="T21" fmla="*/ 2 h 543"/>
                <a:gd name="T22" fmla="*/ 192 w 455"/>
                <a:gd name="T23" fmla="*/ 8 h 543"/>
                <a:gd name="T24" fmla="*/ 180 w 455"/>
                <a:gd name="T25" fmla="*/ 20 h 543"/>
                <a:gd name="T26" fmla="*/ 172 w 455"/>
                <a:gd name="T27" fmla="*/ 36 h 543"/>
                <a:gd name="T28" fmla="*/ 172 w 455"/>
                <a:gd name="T29" fmla="*/ 308 h 543"/>
                <a:gd name="T30" fmla="*/ 172 w 455"/>
                <a:gd name="T31" fmla="*/ 320 h 543"/>
                <a:gd name="T32" fmla="*/ 166 w 455"/>
                <a:gd name="T33" fmla="*/ 336 h 543"/>
                <a:gd name="T34" fmla="*/ 156 w 455"/>
                <a:gd name="T35" fmla="*/ 348 h 543"/>
                <a:gd name="T36" fmla="*/ 142 w 455"/>
                <a:gd name="T37" fmla="*/ 353 h 543"/>
                <a:gd name="T38" fmla="*/ 134 w 455"/>
                <a:gd name="T39" fmla="*/ 355 h 543"/>
                <a:gd name="T40" fmla="*/ 104 w 455"/>
                <a:gd name="T41" fmla="*/ 348 h 543"/>
                <a:gd name="T42" fmla="*/ 90 w 455"/>
                <a:gd name="T43" fmla="*/ 344 h 543"/>
                <a:gd name="T44" fmla="*/ 76 w 455"/>
                <a:gd name="T45" fmla="*/ 344 h 543"/>
                <a:gd name="T46" fmla="*/ 54 w 455"/>
                <a:gd name="T47" fmla="*/ 346 h 543"/>
                <a:gd name="T48" fmla="*/ 34 w 455"/>
                <a:gd name="T49" fmla="*/ 355 h 543"/>
                <a:gd name="T50" fmla="*/ 4 w 455"/>
                <a:gd name="T51" fmla="*/ 379 h 543"/>
                <a:gd name="T52" fmla="*/ 2 w 455"/>
                <a:gd name="T53" fmla="*/ 385 h 543"/>
                <a:gd name="T54" fmla="*/ 2 w 455"/>
                <a:gd name="T55" fmla="*/ 391 h 543"/>
                <a:gd name="T56" fmla="*/ 16 w 455"/>
                <a:gd name="T57" fmla="*/ 403 h 543"/>
                <a:gd name="T58" fmla="*/ 76 w 455"/>
                <a:gd name="T59" fmla="*/ 437 h 543"/>
                <a:gd name="T60" fmla="*/ 130 w 455"/>
                <a:gd name="T61" fmla="*/ 471 h 543"/>
                <a:gd name="T62" fmla="*/ 156 w 455"/>
                <a:gd name="T63" fmla="*/ 491 h 543"/>
                <a:gd name="T64" fmla="*/ 204 w 455"/>
                <a:gd name="T65" fmla="*/ 519 h 543"/>
                <a:gd name="T66" fmla="*/ 250 w 455"/>
                <a:gd name="T67" fmla="*/ 535 h 543"/>
                <a:gd name="T68" fmla="*/ 303 w 455"/>
                <a:gd name="T69" fmla="*/ 541 h 543"/>
                <a:gd name="T70" fmla="*/ 333 w 455"/>
                <a:gd name="T71" fmla="*/ 543 h 543"/>
                <a:gd name="T72" fmla="*/ 365 w 455"/>
                <a:gd name="T73" fmla="*/ 539 h 543"/>
                <a:gd name="T74" fmla="*/ 389 w 455"/>
                <a:gd name="T75" fmla="*/ 529 h 543"/>
                <a:gd name="T76" fmla="*/ 411 w 455"/>
                <a:gd name="T77" fmla="*/ 513 h 543"/>
                <a:gd name="T78" fmla="*/ 427 w 455"/>
                <a:gd name="T79" fmla="*/ 493 h 543"/>
                <a:gd name="T80" fmla="*/ 439 w 455"/>
                <a:gd name="T81" fmla="*/ 469 h 543"/>
                <a:gd name="T82" fmla="*/ 453 w 455"/>
                <a:gd name="T83" fmla="*/ 417 h 543"/>
                <a:gd name="T84" fmla="*/ 455 w 455"/>
                <a:gd name="T85" fmla="*/ 391 h 543"/>
                <a:gd name="T86" fmla="*/ 453 w 455"/>
                <a:gd name="T87" fmla="*/ 344 h 543"/>
                <a:gd name="T88" fmla="*/ 445 w 455"/>
                <a:gd name="T89" fmla="*/ 304 h 543"/>
                <a:gd name="T90" fmla="*/ 425 w 455"/>
                <a:gd name="T91" fmla="*/ 270 h 543"/>
                <a:gd name="T92" fmla="*/ 389 w 455"/>
                <a:gd name="T93" fmla="*/ 24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5" h="543">
                  <a:moveTo>
                    <a:pt x="389" y="240"/>
                  </a:moveTo>
                  <a:lnTo>
                    <a:pt x="389" y="240"/>
                  </a:lnTo>
                  <a:lnTo>
                    <a:pt x="375" y="234"/>
                  </a:lnTo>
                  <a:lnTo>
                    <a:pt x="361" y="228"/>
                  </a:lnTo>
                  <a:lnTo>
                    <a:pt x="347" y="226"/>
                  </a:lnTo>
                  <a:lnTo>
                    <a:pt x="333" y="226"/>
                  </a:lnTo>
                  <a:lnTo>
                    <a:pt x="333" y="226"/>
                  </a:lnTo>
                  <a:lnTo>
                    <a:pt x="313" y="226"/>
                  </a:lnTo>
                  <a:lnTo>
                    <a:pt x="295" y="230"/>
                  </a:lnTo>
                  <a:lnTo>
                    <a:pt x="263" y="236"/>
                  </a:lnTo>
                  <a:lnTo>
                    <a:pt x="263" y="46"/>
                  </a:lnTo>
                  <a:lnTo>
                    <a:pt x="263" y="46"/>
                  </a:lnTo>
                  <a:lnTo>
                    <a:pt x="263" y="36"/>
                  </a:lnTo>
                  <a:lnTo>
                    <a:pt x="261" y="28"/>
                  </a:lnTo>
                  <a:lnTo>
                    <a:pt x="257" y="20"/>
                  </a:lnTo>
                  <a:lnTo>
                    <a:pt x="250" y="14"/>
                  </a:lnTo>
                  <a:lnTo>
                    <a:pt x="242" y="8"/>
                  </a:lnTo>
                  <a:lnTo>
                    <a:pt x="236" y="4"/>
                  </a:lnTo>
                  <a:lnTo>
                    <a:pt x="226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08" y="2"/>
                  </a:lnTo>
                  <a:lnTo>
                    <a:pt x="200" y="4"/>
                  </a:lnTo>
                  <a:lnTo>
                    <a:pt x="192" y="8"/>
                  </a:lnTo>
                  <a:lnTo>
                    <a:pt x="186" y="14"/>
                  </a:lnTo>
                  <a:lnTo>
                    <a:pt x="180" y="20"/>
                  </a:lnTo>
                  <a:lnTo>
                    <a:pt x="176" y="28"/>
                  </a:lnTo>
                  <a:lnTo>
                    <a:pt x="172" y="36"/>
                  </a:lnTo>
                  <a:lnTo>
                    <a:pt x="172" y="46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20"/>
                  </a:lnTo>
                  <a:lnTo>
                    <a:pt x="170" y="328"/>
                  </a:lnTo>
                  <a:lnTo>
                    <a:pt x="166" y="336"/>
                  </a:lnTo>
                  <a:lnTo>
                    <a:pt x="162" y="342"/>
                  </a:lnTo>
                  <a:lnTo>
                    <a:pt x="156" y="348"/>
                  </a:lnTo>
                  <a:lnTo>
                    <a:pt x="150" y="350"/>
                  </a:lnTo>
                  <a:lnTo>
                    <a:pt x="142" y="353"/>
                  </a:lnTo>
                  <a:lnTo>
                    <a:pt x="134" y="355"/>
                  </a:lnTo>
                  <a:lnTo>
                    <a:pt x="134" y="355"/>
                  </a:lnTo>
                  <a:lnTo>
                    <a:pt x="120" y="353"/>
                  </a:lnTo>
                  <a:lnTo>
                    <a:pt x="104" y="348"/>
                  </a:lnTo>
                  <a:lnTo>
                    <a:pt x="104" y="348"/>
                  </a:lnTo>
                  <a:lnTo>
                    <a:pt x="90" y="344"/>
                  </a:lnTo>
                  <a:lnTo>
                    <a:pt x="76" y="344"/>
                  </a:lnTo>
                  <a:lnTo>
                    <a:pt x="76" y="344"/>
                  </a:lnTo>
                  <a:lnTo>
                    <a:pt x="66" y="344"/>
                  </a:lnTo>
                  <a:lnTo>
                    <a:pt x="54" y="346"/>
                  </a:lnTo>
                  <a:lnTo>
                    <a:pt x="44" y="350"/>
                  </a:lnTo>
                  <a:lnTo>
                    <a:pt x="34" y="355"/>
                  </a:lnTo>
                  <a:lnTo>
                    <a:pt x="16" y="367"/>
                  </a:lnTo>
                  <a:lnTo>
                    <a:pt x="4" y="379"/>
                  </a:lnTo>
                  <a:lnTo>
                    <a:pt x="4" y="379"/>
                  </a:lnTo>
                  <a:lnTo>
                    <a:pt x="2" y="385"/>
                  </a:lnTo>
                  <a:lnTo>
                    <a:pt x="0" y="389"/>
                  </a:lnTo>
                  <a:lnTo>
                    <a:pt x="2" y="391"/>
                  </a:lnTo>
                  <a:lnTo>
                    <a:pt x="6" y="395"/>
                  </a:lnTo>
                  <a:lnTo>
                    <a:pt x="16" y="403"/>
                  </a:lnTo>
                  <a:lnTo>
                    <a:pt x="32" y="413"/>
                  </a:lnTo>
                  <a:lnTo>
                    <a:pt x="76" y="437"/>
                  </a:lnTo>
                  <a:lnTo>
                    <a:pt x="102" y="451"/>
                  </a:lnTo>
                  <a:lnTo>
                    <a:pt x="130" y="471"/>
                  </a:lnTo>
                  <a:lnTo>
                    <a:pt x="130" y="471"/>
                  </a:lnTo>
                  <a:lnTo>
                    <a:pt x="156" y="491"/>
                  </a:lnTo>
                  <a:lnTo>
                    <a:pt x="180" y="505"/>
                  </a:lnTo>
                  <a:lnTo>
                    <a:pt x="204" y="519"/>
                  </a:lnTo>
                  <a:lnTo>
                    <a:pt x="226" y="527"/>
                  </a:lnTo>
                  <a:lnTo>
                    <a:pt x="250" y="535"/>
                  </a:lnTo>
                  <a:lnTo>
                    <a:pt x="275" y="539"/>
                  </a:lnTo>
                  <a:lnTo>
                    <a:pt x="303" y="541"/>
                  </a:lnTo>
                  <a:lnTo>
                    <a:pt x="333" y="543"/>
                  </a:lnTo>
                  <a:lnTo>
                    <a:pt x="333" y="543"/>
                  </a:lnTo>
                  <a:lnTo>
                    <a:pt x="349" y="541"/>
                  </a:lnTo>
                  <a:lnTo>
                    <a:pt x="365" y="539"/>
                  </a:lnTo>
                  <a:lnTo>
                    <a:pt x="377" y="535"/>
                  </a:lnTo>
                  <a:lnTo>
                    <a:pt x="389" y="529"/>
                  </a:lnTo>
                  <a:lnTo>
                    <a:pt x="401" y="521"/>
                  </a:lnTo>
                  <a:lnTo>
                    <a:pt x="411" y="513"/>
                  </a:lnTo>
                  <a:lnTo>
                    <a:pt x="419" y="503"/>
                  </a:lnTo>
                  <a:lnTo>
                    <a:pt x="427" y="493"/>
                  </a:lnTo>
                  <a:lnTo>
                    <a:pt x="433" y="481"/>
                  </a:lnTo>
                  <a:lnTo>
                    <a:pt x="439" y="469"/>
                  </a:lnTo>
                  <a:lnTo>
                    <a:pt x="447" y="443"/>
                  </a:lnTo>
                  <a:lnTo>
                    <a:pt x="453" y="417"/>
                  </a:lnTo>
                  <a:lnTo>
                    <a:pt x="455" y="391"/>
                  </a:lnTo>
                  <a:lnTo>
                    <a:pt x="455" y="391"/>
                  </a:lnTo>
                  <a:lnTo>
                    <a:pt x="453" y="367"/>
                  </a:lnTo>
                  <a:lnTo>
                    <a:pt x="453" y="344"/>
                  </a:lnTo>
                  <a:lnTo>
                    <a:pt x="449" y="322"/>
                  </a:lnTo>
                  <a:lnTo>
                    <a:pt x="445" y="304"/>
                  </a:lnTo>
                  <a:lnTo>
                    <a:pt x="437" y="286"/>
                  </a:lnTo>
                  <a:lnTo>
                    <a:pt x="425" y="270"/>
                  </a:lnTo>
                  <a:lnTo>
                    <a:pt x="409" y="256"/>
                  </a:lnTo>
                  <a:lnTo>
                    <a:pt x="389" y="240"/>
                  </a:lnTo>
                  <a:lnTo>
                    <a:pt x="389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 flipH="1">
            <a:off x="3696325" y="4237899"/>
            <a:ext cx="296711" cy="10025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8"/>
          <p:cNvSpPr txBox="1"/>
          <p:nvPr/>
        </p:nvSpPr>
        <p:spPr>
          <a:xfrm>
            <a:off x="4004310" y="4370070"/>
            <a:ext cx="7625080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  <a:sym typeface="+mn-ea"/>
              </a:rPr>
              <a:t>渗透培养学生自我学习、信息检索、团队合作的能力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  <a:p>
            <a:pPr algn="ctr">
              <a:lnSpc>
                <a:spcPct val="130000"/>
              </a:lnSpc>
            </a:pP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881380" y="279400"/>
            <a:ext cx="744220" cy="1908810"/>
          </a:xfrm>
          <a:prstGeom prst="roundRect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800" b="1">
                <a:solidFill>
                  <a:srgbClr val="1BA0C9"/>
                </a:solidFill>
              </a:rPr>
              <a:t>课前检查</a:t>
            </a:r>
            <a:endParaRPr lang="zh-CN" altLang="en-US" sz="2800" b="1">
              <a:solidFill>
                <a:srgbClr val="1BA0C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2148840" y="953135"/>
            <a:ext cx="9282430" cy="39693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sz="2800" b="0">
                <a:latin typeface="宋体" panose="02010600030101010101" pitchFamily="2" charset="-122"/>
              </a:rPr>
              <a:t>1</a:t>
            </a:r>
            <a:r>
              <a:rPr lang="zh-CN" sz="2800" b="0">
                <a:ea typeface="宋体" panose="02010600030101010101" pitchFamily="2" charset="-122"/>
              </a:rPr>
              <a:t>、给标签添加样式的方法有</a:t>
            </a:r>
            <a:r>
              <a:rPr lang="en-US" sz="2800" b="0">
                <a:latin typeface="宋体" panose="02010600030101010101" pitchFamily="2" charset="-122"/>
              </a:rPr>
              <a:t>______________</a:t>
            </a:r>
            <a:r>
              <a:rPr lang="zh-CN" sz="2800" b="0">
                <a:ea typeface="宋体" panose="02010600030101010101" pitchFamily="2" charset="-122"/>
              </a:rPr>
              <a:t>、</a:t>
            </a:r>
            <a:endParaRPr lang="zh-CN" sz="2800" b="0">
              <a:ea typeface="宋体" panose="02010600030101010101" pitchFamily="2" charset="-122"/>
            </a:endParaRPr>
          </a:p>
          <a:p>
            <a:pPr indent="0"/>
            <a:endParaRPr lang="zh-CN" sz="2800" b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/>
            <a:r>
              <a:rPr lang="en-US" sz="2800" b="0">
                <a:latin typeface="宋体" panose="02010600030101010101" pitchFamily="2" charset="-122"/>
              </a:rPr>
              <a:t>______________</a:t>
            </a:r>
            <a:r>
              <a:rPr lang="zh-CN" sz="2800" b="0">
                <a:ea typeface="宋体" panose="02010600030101010101" pitchFamily="2" charset="-122"/>
              </a:rPr>
              <a:t>、</a:t>
            </a:r>
            <a:r>
              <a:rPr lang="en-US" sz="2800" b="0">
                <a:latin typeface="宋体" panose="02010600030101010101" pitchFamily="2" charset="-122"/>
              </a:rPr>
              <a:t>______________</a:t>
            </a:r>
            <a:r>
              <a:rPr lang="zh-CN" sz="2800" b="0">
                <a:ea typeface="宋体" panose="02010600030101010101" pitchFamily="2" charset="-122"/>
              </a:rPr>
              <a:t>三种。（</a:t>
            </a:r>
            <a:r>
              <a:rPr lang="en-US" sz="2800" b="0">
                <a:latin typeface="宋体" panose="02010600030101010101" pitchFamily="2" charset="-122"/>
              </a:rPr>
              <a:t>5</a:t>
            </a:r>
            <a:r>
              <a:rPr lang="zh-CN" sz="2800" b="0">
                <a:ea typeface="宋体" panose="02010600030101010101" pitchFamily="2" charset="-122"/>
              </a:rPr>
              <a:t>分）</a:t>
            </a:r>
            <a:endParaRPr lang="zh-CN" sz="2800" b="0">
              <a:ea typeface="宋体" panose="02010600030101010101" pitchFamily="2" charset="-122"/>
            </a:endParaRPr>
          </a:p>
          <a:p>
            <a:pPr indent="0"/>
            <a:r>
              <a:rPr lang="en-US" sz="2800" b="0">
                <a:latin typeface="宋体" panose="02010600030101010101" pitchFamily="2" charset="-122"/>
              </a:rPr>
              <a:t>2</a:t>
            </a:r>
            <a:r>
              <a:rPr lang="zh-CN" sz="2800" b="0">
                <a:ea typeface="宋体" panose="02010600030101010101" pitchFamily="2" charset="-122"/>
              </a:rPr>
              <a:t>、设置字体颜色的样式是</a:t>
            </a:r>
            <a:r>
              <a:rPr lang="en-US" sz="2800" b="0">
                <a:latin typeface="宋体" panose="02010600030101010101" pitchFamily="2" charset="-122"/>
              </a:rPr>
              <a:t>______________</a:t>
            </a:r>
            <a:r>
              <a:rPr lang="zh-CN" sz="2800" b="0">
                <a:ea typeface="宋体" panose="02010600030101010101" pitchFamily="2" charset="-122"/>
              </a:rPr>
              <a:t>（</a:t>
            </a:r>
            <a:r>
              <a:rPr lang="en-US" sz="2800" b="0">
                <a:latin typeface="Times New Roman" panose="02020603050405020304" charset="0"/>
              </a:rPr>
              <a:t>5</a:t>
            </a:r>
            <a:r>
              <a:rPr lang="zh-CN" sz="2800" b="0">
                <a:ea typeface="宋体" panose="02010600030101010101" pitchFamily="2" charset="-122"/>
              </a:rPr>
              <a:t>分）</a:t>
            </a:r>
            <a:endParaRPr lang="zh-CN" sz="2800" b="0">
              <a:ea typeface="宋体" panose="02010600030101010101" pitchFamily="2" charset="-122"/>
            </a:endParaRPr>
          </a:p>
          <a:p>
            <a:pPr indent="0"/>
            <a:r>
              <a:rPr lang="en-US" sz="2800" b="0">
                <a:latin typeface="宋体" panose="02010600030101010101" pitchFamily="2" charset="-122"/>
              </a:rPr>
              <a:t>3</a:t>
            </a:r>
            <a:r>
              <a:rPr lang="zh-CN" sz="2800" b="0">
                <a:ea typeface="宋体" panose="02010600030101010101" pitchFamily="2" charset="-122"/>
              </a:rPr>
              <a:t>、设置背景颜色的样式是</a:t>
            </a:r>
            <a:r>
              <a:rPr lang="en-US" sz="2800" b="0">
                <a:latin typeface="宋体" panose="02010600030101010101" pitchFamily="2" charset="-122"/>
              </a:rPr>
              <a:t>______________</a:t>
            </a:r>
            <a:r>
              <a:rPr lang="zh-CN" sz="2800" b="0">
                <a:ea typeface="宋体" panose="02010600030101010101" pitchFamily="2" charset="-122"/>
              </a:rPr>
              <a:t>（</a:t>
            </a:r>
            <a:r>
              <a:rPr lang="en-US" sz="2800" b="0">
                <a:latin typeface="Times New Roman" panose="02020603050405020304" charset="0"/>
              </a:rPr>
              <a:t>5</a:t>
            </a:r>
            <a:r>
              <a:rPr lang="zh-CN" sz="2800" b="0">
                <a:ea typeface="宋体" panose="02010600030101010101" pitchFamily="2" charset="-122"/>
              </a:rPr>
              <a:t>分）</a:t>
            </a:r>
            <a:endParaRPr lang="zh-CN" sz="2800" b="0">
              <a:ea typeface="宋体" panose="02010600030101010101" pitchFamily="2" charset="-122"/>
            </a:endParaRPr>
          </a:p>
          <a:p>
            <a:pPr indent="0"/>
            <a:r>
              <a:rPr lang="en-US" sz="2800" b="0">
                <a:latin typeface="宋体" panose="02010600030101010101" pitchFamily="2" charset="-122"/>
              </a:rPr>
              <a:t>4</a:t>
            </a:r>
            <a:r>
              <a:rPr lang="zh-CN" sz="2800" b="0">
                <a:ea typeface="宋体" panose="02010600030101010101" pitchFamily="2" charset="-122"/>
              </a:rPr>
              <a:t>、设置字体是微软雅黑的样式是</a:t>
            </a:r>
            <a:r>
              <a:rPr lang="en-US" sz="2800" b="0">
                <a:latin typeface="宋体" panose="02010600030101010101" pitchFamily="2" charset="-122"/>
              </a:rPr>
              <a:t>______________</a:t>
            </a:r>
            <a:r>
              <a:rPr lang="zh-CN" sz="2800" b="0">
                <a:ea typeface="宋体" panose="02010600030101010101" pitchFamily="2" charset="-122"/>
              </a:rPr>
              <a:t>（</a:t>
            </a:r>
            <a:r>
              <a:rPr lang="en-US" sz="2800" b="0">
                <a:latin typeface="Times New Roman" panose="02020603050405020304" charset="0"/>
              </a:rPr>
              <a:t>5</a:t>
            </a:r>
            <a:r>
              <a:rPr lang="zh-CN" sz="2800" b="0">
                <a:ea typeface="宋体" panose="02010600030101010101" pitchFamily="2" charset="-122"/>
              </a:rPr>
              <a:t>分）</a:t>
            </a:r>
            <a:endParaRPr lang="zh-CN" altLang="en-US" sz="28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882650" y="1406525"/>
            <a:ext cx="10617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02899" y="2986688"/>
            <a:ext cx="3874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36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sz="3600" b="1" dirty="0">
              <a:solidFill>
                <a:srgbClr val="1BA0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347178" y="157163"/>
            <a:ext cx="824398" cy="746270"/>
            <a:chOff x="10691327" y="254587"/>
            <a:chExt cx="1191109" cy="1134621"/>
          </a:xfrm>
        </p:grpSpPr>
        <p:sp>
          <p:nvSpPr>
            <p:cNvPr id="21" name="矩形 20"/>
            <p:cNvSpPr/>
            <p:nvPr/>
          </p:nvSpPr>
          <p:spPr>
            <a:xfrm>
              <a:off x="11033351" y="254587"/>
              <a:ext cx="849085" cy="8490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91327" y="818141"/>
              <a:ext cx="571067" cy="57106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MH_Entry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81702" y="183982"/>
            <a:ext cx="495458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spc="300" noProof="1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什么是</a:t>
            </a:r>
            <a:r>
              <a:rPr lang="en-US" altLang="zh-CN" sz="2800" b="1" spc="300" noProof="1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CSS</a:t>
            </a:r>
            <a:r>
              <a:rPr lang="zh-CN" altLang="en-US" sz="2800" b="1" spc="300" noProof="1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？</a:t>
            </a:r>
            <a:endParaRPr lang="zh-CN" altLang="en-US" sz="2800" b="1" spc="300" noProof="1"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pic>
        <p:nvPicPr>
          <p:cNvPr id="12294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88" y="1420813"/>
            <a:ext cx="10194925" cy="4462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347178" y="157163"/>
            <a:ext cx="824398" cy="746270"/>
            <a:chOff x="10691327" y="254587"/>
            <a:chExt cx="1191109" cy="1134621"/>
          </a:xfrm>
        </p:grpSpPr>
        <p:sp>
          <p:nvSpPr>
            <p:cNvPr id="21" name="矩形 20"/>
            <p:cNvSpPr/>
            <p:nvPr/>
          </p:nvSpPr>
          <p:spPr>
            <a:xfrm>
              <a:off x="11033351" y="254587"/>
              <a:ext cx="849085" cy="8490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691327" y="818141"/>
              <a:ext cx="571067" cy="57106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MH_Entry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381702" y="183982"/>
            <a:ext cx="495458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spc="300" noProof="1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什么是</a:t>
            </a:r>
            <a:r>
              <a:rPr lang="en-US" altLang="zh-CN" sz="2800" b="1" spc="300" noProof="1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CSS</a:t>
            </a:r>
            <a:r>
              <a:rPr lang="zh-CN" altLang="en-US" sz="2800" b="1" spc="300" noProof="1">
                <a:latin typeface="汉仪菱心体简" panose="02010609000101010101" pitchFamily="49" charset="-122"/>
                <a:ea typeface="汉仪菱心体简" panose="02010609000101010101" pitchFamily="49" charset="-122"/>
              </a:rPr>
              <a:t>？</a:t>
            </a:r>
            <a:endParaRPr lang="zh-CN" altLang="en-US" sz="2800" b="1" spc="300" noProof="1"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32180" y="903605"/>
            <a:ext cx="4497705" cy="15982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5400"/>
              <a:t>网页</a:t>
            </a:r>
            <a:endParaRPr lang="zh-CN" altLang="en-US" sz="5400"/>
          </a:p>
        </p:txBody>
      </p:sp>
      <p:sp>
        <p:nvSpPr>
          <p:cNvPr id="6" name="圆角矩形 5"/>
          <p:cNvSpPr/>
          <p:nvPr/>
        </p:nvSpPr>
        <p:spPr>
          <a:xfrm>
            <a:off x="493395" y="3095625"/>
            <a:ext cx="2036445" cy="30695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/>
              <a:t>HTML</a:t>
            </a:r>
            <a:r>
              <a:rPr lang="zh-CN" altLang="en-US" sz="5400"/>
              <a:t>标签</a:t>
            </a:r>
            <a:endParaRPr lang="zh-CN" altLang="en-US" sz="5400"/>
          </a:p>
        </p:txBody>
      </p:sp>
      <p:sp>
        <p:nvSpPr>
          <p:cNvPr id="7" name="圆角矩形 6"/>
          <p:cNvSpPr/>
          <p:nvPr/>
        </p:nvSpPr>
        <p:spPr>
          <a:xfrm>
            <a:off x="3505200" y="3095625"/>
            <a:ext cx="2036445" cy="30695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/>
              <a:t>CSS</a:t>
            </a:r>
            <a:r>
              <a:rPr lang="zh-CN" altLang="en-US" sz="5400"/>
              <a:t>样式</a:t>
            </a:r>
            <a:endParaRPr lang="zh-CN" altLang="en-US" sz="540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456055" y="2523490"/>
            <a:ext cx="1117600" cy="466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3860800" y="2622550"/>
            <a:ext cx="805815" cy="40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999605" y="1179830"/>
            <a:ext cx="4129405" cy="1811020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5400"/>
              <a:t>人</a:t>
            </a:r>
            <a:endParaRPr lang="zh-CN" altLang="en-US" sz="5400"/>
          </a:p>
        </p:txBody>
      </p:sp>
      <p:sp>
        <p:nvSpPr>
          <p:cNvPr id="11" name="圆角矩形 10"/>
          <p:cNvSpPr/>
          <p:nvPr/>
        </p:nvSpPr>
        <p:spPr>
          <a:xfrm>
            <a:off x="6560820" y="3095625"/>
            <a:ext cx="2036445" cy="30695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由头、身体、腿、脚等部位组成，相当于</a:t>
            </a:r>
            <a:r>
              <a:rPr lang="en-US" altLang="zh-CN" sz="2000"/>
              <a:t>HTML</a:t>
            </a:r>
            <a:r>
              <a:rPr lang="zh-CN" altLang="en-US" sz="2000"/>
              <a:t>标签。</a:t>
            </a:r>
            <a:endParaRPr lang="zh-CN" altLang="en-US" sz="2000"/>
          </a:p>
        </p:txBody>
      </p:sp>
      <p:sp>
        <p:nvSpPr>
          <p:cNvPr id="12" name="圆角矩形 11"/>
          <p:cNvSpPr/>
          <p:nvPr/>
        </p:nvSpPr>
        <p:spPr>
          <a:xfrm>
            <a:off x="9572625" y="3095625"/>
            <a:ext cx="2036445" cy="30695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/>
              <a:t>头、身体、脚从上到下排列，相当于</a:t>
            </a:r>
            <a:r>
              <a:rPr lang="en-US" altLang="zh-CN" sz="2000"/>
              <a:t>CSS</a:t>
            </a:r>
            <a:r>
              <a:rPr lang="zh-CN" altLang="en-US" sz="2000"/>
              <a:t>布局。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r>
              <a:rPr lang="zh-CN" altLang="en-US" sz="2000"/>
              <a:t>人穿衣、长短、高矮相当于</a:t>
            </a:r>
            <a:r>
              <a:rPr lang="en-US" altLang="zh-CN" sz="2000"/>
              <a:t>CSS</a:t>
            </a:r>
            <a:r>
              <a:rPr lang="zh-CN" altLang="en-US" sz="2000"/>
              <a:t>样式的设置</a:t>
            </a:r>
            <a:endParaRPr lang="zh-CN" altLang="en-US" sz="2000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7523480" y="2523490"/>
            <a:ext cx="1117600" cy="466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9928225" y="2622550"/>
            <a:ext cx="805815" cy="407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139825" y="655955"/>
            <a:ext cx="432117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任务分析</a:t>
            </a:r>
            <a:endParaRPr lang="zh-CN" altLang="en-US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-2147482618" name="图片 -2147482619" descr="说明: QQ截图201710250927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895" y="1884045"/>
            <a:ext cx="5906135" cy="44932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-2147482617" name="图片 -2147482618" descr="说明: QQ截图201710111015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615" y="1884045"/>
            <a:ext cx="5399405" cy="48907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NORDRI TOOLS WATERMARK" val="u5v3fhvd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MH" val="20150429103103"/>
  <p:tag name="MH_LIBRARY" val="CONTENTS"/>
  <p:tag name="MH_TYPE" val="ENTRY"/>
  <p:tag name="ID" val="547112"/>
  <p:tag name="MH_ORDER" val="1"/>
  <p:tag name="KSO_WM_UNIT_TYPE" val="l_h_f"/>
  <p:tag name="KSO_WM_UNIT_INDEX" val="1_1_1"/>
  <p:tag name="KSO_WM_UNIT_ID" val="custom114_8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MH" val="20150429103103"/>
  <p:tag name="MH_LIBRARY" val="CONTENTS"/>
  <p:tag name="MH_TYPE" val="ENTRY"/>
  <p:tag name="ID" val="547112"/>
  <p:tag name="MH_ORDER" val="1"/>
  <p:tag name="KSO_WM_UNIT_TYPE" val="l_h_f"/>
  <p:tag name="KSO_WM_UNIT_INDEX" val="1_1_1"/>
  <p:tag name="KSO_WM_UNIT_ID" val="custom114_8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MH" val="20150429103103"/>
  <p:tag name="MH_LIBRARY" val="CONTENTS"/>
  <p:tag name="MH_TYPE" val="ENTRY"/>
  <p:tag name="ID" val="547112"/>
  <p:tag name="MH_ORDER" val="1"/>
  <p:tag name="KSO_WM_UNIT_TYPE" val="l_h_f"/>
  <p:tag name="KSO_WM_UNIT_INDEX" val="1_1_1"/>
  <p:tag name="KSO_WM_UNIT_ID" val="custom114_8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MH" val="20150429103103"/>
  <p:tag name="MH_LIBRARY" val="CONTENTS"/>
  <p:tag name="MH_TYPE" val="ENTRY"/>
  <p:tag name="ID" val="547112"/>
  <p:tag name="MH_ORDER" val="1"/>
  <p:tag name="KSO_WM_UNIT_TYPE" val="l_h_f"/>
  <p:tag name="KSO_WM_UNIT_INDEX" val="1_1_1"/>
  <p:tag name="KSO_WM_UNIT_ID" val="custom114_8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</a:spPr>
      <a:bodyPr wrap="square" rtlCol="0" anchor="ctr">
        <a:spAutoFit/>
      </a:bodyPr>
      <a:lstStyle>
        <a:defPPr algn="ctr" latinLnBrk="1">
          <a:defRPr sz="2000" i="0" smtClean="0">
            <a:solidFill>
              <a:schemeClr val="bg1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1715</Words>
  <Application>WPS 演示</Application>
  <PresentationFormat>宽屏</PresentationFormat>
  <Paragraphs>317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Segoe UI Light</vt:lpstr>
      <vt:lpstr>Broadway</vt:lpstr>
      <vt:lpstr>Levenim MT</vt:lpstr>
      <vt:lpstr>Calibri</vt:lpstr>
      <vt:lpstr>Arial Unicode MS</vt:lpstr>
      <vt:lpstr>Century Gothic</vt:lpstr>
      <vt:lpstr>Gabriola</vt:lpstr>
      <vt:lpstr>Segoe Print</vt:lpstr>
      <vt:lpstr>汉仪菱心体简</vt:lpstr>
      <vt:lpstr>Times New Roman</vt:lpstr>
      <vt:lpstr>冬青黑体简体中文 W3</vt:lpstr>
      <vt:lpstr>黑体</vt:lpstr>
      <vt:lpstr>Tahoma</vt:lpstr>
      <vt:lpstr>楷体_GB2312</vt:lpstr>
      <vt:lpstr>新宋体</vt:lpstr>
      <vt:lpstr>Office 主题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admin</cp:lastModifiedBy>
  <cp:revision>159</cp:revision>
  <dcterms:created xsi:type="dcterms:W3CDTF">2015-07-31T01:43:00Z</dcterms:created>
  <dcterms:modified xsi:type="dcterms:W3CDTF">2018-12-01T17:11:22Z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